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sldIdLst>
    <p:sldId id="256" r:id="rId2"/>
    <p:sldId id="264" r:id="rId3"/>
    <p:sldId id="265" r:id="rId4"/>
    <p:sldId id="266" r:id="rId5"/>
    <p:sldId id="267" r:id="rId6"/>
    <p:sldId id="268" r:id="rId7"/>
    <p:sldId id="269" r:id="rId8"/>
    <p:sldId id="270" r:id="rId9"/>
    <p:sldId id="271" r:id="rId10"/>
    <p:sldId id="277" r:id="rId11"/>
    <p:sldId id="272" r:id="rId12"/>
    <p:sldId id="273" r:id="rId13"/>
    <p:sldId id="274" r:id="rId14"/>
    <p:sldId id="275" r:id="rId15"/>
    <p:sldId id="276" r:id="rId16"/>
    <p:sldId id="278" r:id="rId17"/>
    <p:sldId id="279" r:id="rId18"/>
    <p:sldId id="280" r:id="rId19"/>
    <p:sldId id="281" r:id="rId20"/>
    <p:sldId id="258" r:id="rId21"/>
    <p:sldId id="257" r:id="rId22"/>
    <p:sldId id="282" r:id="rId23"/>
    <p:sldId id="283" r:id="rId24"/>
    <p:sldId id="259" r:id="rId25"/>
    <p:sldId id="260" r:id="rId26"/>
    <p:sldId id="329" r:id="rId27"/>
    <p:sldId id="261" r:id="rId28"/>
    <p:sldId id="262" r:id="rId29"/>
    <p:sldId id="263" r:id="rId30"/>
    <p:sldId id="291" r:id="rId31"/>
    <p:sldId id="292" r:id="rId32"/>
    <p:sldId id="293" r:id="rId33"/>
    <p:sldId id="294" r:id="rId34"/>
    <p:sldId id="295" r:id="rId35"/>
    <p:sldId id="296" r:id="rId36"/>
    <p:sldId id="297" r:id="rId37"/>
    <p:sldId id="298" r:id="rId38"/>
    <p:sldId id="299" r:id="rId39"/>
    <p:sldId id="300" r:id="rId40"/>
    <p:sldId id="284" r:id="rId41"/>
    <p:sldId id="330" r:id="rId42"/>
    <p:sldId id="301" r:id="rId43"/>
    <p:sldId id="302" r:id="rId44"/>
    <p:sldId id="303" r:id="rId45"/>
    <p:sldId id="304" r:id="rId46"/>
    <p:sldId id="305" r:id="rId47"/>
    <p:sldId id="285" r:id="rId48"/>
    <p:sldId id="331" r:id="rId49"/>
    <p:sldId id="306" r:id="rId50"/>
    <p:sldId id="307" r:id="rId51"/>
    <p:sldId id="286" r:id="rId52"/>
    <p:sldId id="308" r:id="rId53"/>
    <p:sldId id="309" r:id="rId54"/>
    <p:sldId id="287" r:id="rId55"/>
    <p:sldId id="310" r:id="rId56"/>
    <p:sldId id="311" r:id="rId57"/>
    <p:sldId id="313" r:id="rId58"/>
    <p:sldId id="314" r:id="rId59"/>
    <p:sldId id="312" r:id="rId60"/>
    <p:sldId id="315" r:id="rId61"/>
    <p:sldId id="316" r:id="rId62"/>
    <p:sldId id="317" r:id="rId63"/>
    <p:sldId id="318" r:id="rId64"/>
    <p:sldId id="319" r:id="rId65"/>
    <p:sldId id="332" r:id="rId66"/>
    <p:sldId id="333" r:id="rId67"/>
    <p:sldId id="334" r:id="rId68"/>
    <p:sldId id="320" r:id="rId69"/>
    <p:sldId id="321" r:id="rId70"/>
    <p:sldId id="335" r:id="rId71"/>
    <p:sldId id="322" r:id="rId72"/>
    <p:sldId id="323" r:id="rId73"/>
    <p:sldId id="326" r:id="rId74"/>
    <p:sldId id="325" r:id="rId75"/>
    <p:sldId id="327" r:id="rId76"/>
    <p:sldId id="328" r:id="rId77"/>
    <p:sldId id="289" r:id="rId7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108"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5B1B12-45B8-43A7-B041-A6CEC4E272F9}" type="datetimeFigureOut">
              <a:rPr lang="en-US" smtClean="0"/>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906467-B97D-43C8-B2BE-BF1779CD8B5B}" type="slidenum">
              <a:rPr lang="en-US" smtClean="0"/>
              <a:t>‹#›</a:t>
            </a:fld>
            <a:endParaRPr lang="en-US"/>
          </a:p>
        </p:txBody>
      </p:sp>
    </p:spTree>
    <p:extLst>
      <p:ext uri="{BB962C8B-B14F-4D97-AF65-F5344CB8AC3E}">
        <p14:creationId xmlns:p14="http://schemas.microsoft.com/office/powerpoint/2010/main" val="396576579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5B1B12-45B8-43A7-B041-A6CEC4E272F9}" type="datetimeFigureOut">
              <a:rPr lang="en-US" smtClean="0"/>
              <a:t>10/4/2017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906467-B97D-43C8-B2BE-BF1779CD8B5B}" type="slidenum">
              <a:rPr lang="en-US" smtClean="0"/>
              <a:t>‹#›</a:t>
            </a:fld>
            <a:endParaRPr lang="en-US"/>
          </a:p>
        </p:txBody>
      </p:sp>
    </p:spTree>
    <p:extLst>
      <p:ext uri="{BB962C8B-B14F-4D97-AF65-F5344CB8AC3E}">
        <p14:creationId xmlns:p14="http://schemas.microsoft.com/office/powerpoint/2010/main" val="1082764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5B1B12-45B8-43A7-B041-A6CEC4E272F9}" type="datetimeFigureOut">
              <a:rPr lang="en-US" smtClean="0"/>
              <a:t>10/4/2017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906467-B97D-43C8-B2BE-BF1779CD8B5B}" type="slidenum">
              <a:rPr lang="en-US" smtClean="0"/>
              <a:t>‹#›</a:t>
            </a:fld>
            <a:endParaRPr lang="en-US"/>
          </a:p>
        </p:txBody>
      </p:sp>
    </p:spTree>
    <p:extLst>
      <p:ext uri="{BB962C8B-B14F-4D97-AF65-F5344CB8AC3E}">
        <p14:creationId xmlns:p14="http://schemas.microsoft.com/office/powerpoint/2010/main" val="552953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5B1B12-45B8-43A7-B041-A6CEC4E272F9}" type="datetimeFigureOut">
              <a:rPr lang="en-US" smtClean="0"/>
              <a:t>10/4/2017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906467-B97D-43C8-B2BE-BF1779CD8B5B}"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431993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5B1B12-45B8-43A7-B041-A6CEC4E272F9}" type="datetimeFigureOut">
              <a:rPr lang="en-US" smtClean="0"/>
              <a:t>10/4/2017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906467-B97D-43C8-B2BE-BF1779CD8B5B}" type="slidenum">
              <a:rPr lang="en-US" smtClean="0"/>
              <a:t>‹#›</a:t>
            </a:fld>
            <a:endParaRPr lang="en-US"/>
          </a:p>
        </p:txBody>
      </p:sp>
    </p:spTree>
    <p:extLst>
      <p:ext uri="{BB962C8B-B14F-4D97-AF65-F5344CB8AC3E}">
        <p14:creationId xmlns:p14="http://schemas.microsoft.com/office/powerpoint/2010/main" val="13928592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1D5B1B12-45B8-43A7-B041-A6CEC4E272F9}" type="datetimeFigureOut">
              <a:rPr lang="en-US" smtClean="0"/>
              <a:t>10/4/2017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906467-B97D-43C8-B2BE-BF1779CD8B5B}" type="slidenum">
              <a:rPr lang="en-US" smtClean="0"/>
              <a:t>‹#›</a:t>
            </a:fld>
            <a:endParaRPr lang="en-US"/>
          </a:p>
        </p:txBody>
      </p:sp>
    </p:spTree>
    <p:extLst>
      <p:ext uri="{BB962C8B-B14F-4D97-AF65-F5344CB8AC3E}">
        <p14:creationId xmlns:p14="http://schemas.microsoft.com/office/powerpoint/2010/main" val="27858305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1D5B1B12-45B8-43A7-B041-A6CEC4E272F9}" type="datetimeFigureOut">
              <a:rPr lang="en-US" smtClean="0"/>
              <a:t>10/4/2017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906467-B97D-43C8-B2BE-BF1779CD8B5B}" type="slidenum">
              <a:rPr lang="en-US" smtClean="0"/>
              <a:t>‹#›</a:t>
            </a:fld>
            <a:endParaRPr lang="en-US"/>
          </a:p>
        </p:txBody>
      </p:sp>
    </p:spTree>
    <p:extLst>
      <p:ext uri="{BB962C8B-B14F-4D97-AF65-F5344CB8AC3E}">
        <p14:creationId xmlns:p14="http://schemas.microsoft.com/office/powerpoint/2010/main" val="327242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5B1B12-45B8-43A7-B041-A6CEC4E272F9}" type="datetimeFigureOut">
              <a:rPr lang="en-US" smtClean="0"/>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906467-B97D-43C8-B2BE-BF1779CD8B5B}" type="slidenum">
              <a:rPr lang="en-US" smtClean="0"/>
              <a:t>‹#›</a:t>
            </a:fld>
            <a:endParaRPr lang="en-US"/>
          </a:p>
        </p:txBody>
      </p:sp>
    </p:spTree>
    <p:extLst>
      <p:ext uri="{BB962C8B-B14F-4D97-AF65-F5344CB8AC3E}">
        <p14:creationId xmlns:p14="http://schemas.microsoft.com/office/powerpoint/2010/main" val="23426469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5B1B12-45B8-43A7-B041-A6CEC4E272F9}" type="datetimeFigureOut">
              <a:rPr lang="en-US" smtClean="0"/>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906467-B97D-43C8-B2BE-BF1779CD8B5B}" type="slidenum">
              <a:rPr lang="en-US" smtClean="0"/>
              <a:t>‹#›</a:t>
            </a:fld>
            <a:endParaRPr lang="en-US"/>
          </a:p>
        </p:txBody>
      </p:sp>
    </p:spTree>
    <p:extLst>
      <p:ext uri="{BB962C8B-B14F-4D97-AF65-F5344CB8AC3E}">
        <p14:creationId xmlns:p14="http://schemas.microsoft.com/office/powerpoint/2010/main" val="187554705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5B1B12-45B8-43A7-B041-A6CEC4E272F9}" type="datetimeFigureOut">
              <a:rPr lang="en-US" smtClean="0"/>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906467-B97D-43C8-B2BE-BF1779CD8B5B}" type="slidenum">
              <a:rPr lang="en-US" smtClean="0"/>
              <a:t>‹#›</a:t>
            </a:fld>
            <a:endParaRPr lang="en-US"/>
          </a:p>
        </p:txBody>
      </p:sp>
    </p:spTree>
    <p:extLst>
      <p:ext uri="{BB962C8B-B14F-4D97-AF65-F5344CB8AC3E}">
        <p14:creationId xmlns:p14="http://schemas.microsoft.com/office/powerpoint/2010/main" val="2278906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5B1B12-45B8-43A7-B041-A6CEC4E272F9}" type="datetimeFigureOut">
              <a:rPr lang="en-US" smtClean="0"/>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906467-B97D-43C8-B2BE-BF1779CD8B5B}" type="slidenum">
              <a:rPr lang="en-US" smtClean="0"/>
              <a:t>‹#›</a:t>
            </a:fld>
            <a:endParaRPr lang="en-US"/>
          </a:p>
        </p:txBody>
      </p:sp>
    </p:spTree>
    <p:extLst>
      <p:ext uri="{BB962C8B-B14F-4D97-AF65-F5344CB8AC3E}">
        <p14:creationId xmlns:p14="http://schemas.microsoft.com/office/powerpoint/2010/main" val="170835504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5B1B12-45B8-43A7-B041-A6CEC4E272F9}" type="datetimeFigureOut">
              <a:rPr lang="en-US" smtClean="0"/>
              <a:t>10/4/2017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906467-B97D-43C8-B2BE-BF1779CD8B5B}" type="slidenum">
              <a:rPr lang="en-US" smtClean="0"/>
              <a:t>‹#›</a:t>
            </a:fld>
            <a:endParaRPr lang="en-US"/>
          </a:p>
        </p:txBody>
      </p:sp>
    </p:spTree>
    <p:extLst>
      <p:ext uri="{BB962C8B-B14F-4D97-AF65-F5344CB8AC3E}">
        <p14:creationId xmlns:p14="http://schemas.microsoft.com/office/powerpoint/2010/main" val="1486740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5B1B12-45B8-43A7-B041-A6CEC4E272F9}" type="datetimeFigureOut">
              <a:rPr lang="en-US" smtClean="0"/>
              <a:t>10/4/2017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906467-B97D-43C8-B2BE-BF1779CD8B5B}" type="slidenum">
              <a:rPr lang="en-US" smtClean="0"/>
              <a:t>‹#›</a:t>
            </a:fld>
            <a:endParaRPr lang="en-US"/>
          </a:p>
        </p:txBody>
      </p:sp>
    </p:spTree>
    <p:extLst>
      <p:ext uri="{BB962C8B-B14F-4D97-AF65-F5344CB8AC3E}">
        <p14:creationId xmlns:p14="http://schemas.microsoft.com/office/powerpoint/2010/main" val="507964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5B1B12-45B8-43A7-B041-A6CEC4E272F9}" type="datetimeFigureOut">
              <a:rPr lang="en-US" smtClean="0"/>
              <a:t>10/4/2017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906467-B97D-43C8-B2BE-BF1779CD8B5B}" type="slidenum">
              <a:rPr lang="en-US" smtClean="0"/>
              <a:t>‹#›</a:t>
            </a:fld>
            <a:endParaRPr lang="en-US"/>
          </a:p>
        </p:txBody>
      </p:sp>
    </p:spTree>
    <p:extLst>
      <p:ext uri="{BB962C8B-B14F-4D97-AF65-F5344CB8AC3E}">
        <p14:creationId xmlns:p14="http://schemas.microsoft.com/office/powerpoint/2010/main" val="4258464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5B1B12-45B8-43A7-B041-A6CEC4E272F9}" type="datetimeFigureOut">
              <a:rPr lang="en-US" smtClean="0"/>
              <a:t>10/4/2017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906467-B97D-43C8-B2BE-BF1779CD8B5B}" type="slidenum">
              <a:rPr lang="en-US" smtClean="0"/>
              <a:t>‹#›</a:t>
            </a:fld>
            <a:endParaRPr lang="en-US"/>
          </a:p>
        </p:txBody>
      </p:sp>
    </p:spTree>
    <p:extLst>
      <p:ext uri="{BB962C8B-B14F-4D97-AF65-F5344CB8AC3E}">
        <p14:creationId xmlns:p14="http://schemas.microsoft.com/office/powerpoint/2010/main" val="1947293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5B1B12-45B8-43A7-B041-A6CEC4E272F9}" type="datetimeFigureOut">
              <a:rPr lang="en-US" smtClean="0"/>
              <a:t>10/4/2017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906467-B97D-43C8-B2BE-BF1779CD8B5B}" type="slidenum">
              <a:rPr lang="en-US" smtClean="0"/>
              <a:t>‹#›</a:t>
            </a:fld>
            <a:endParaRPr lang="en-US"/>
          </a:p>
        </p:txBody>
      </p:sp>
    </p:spTree>
    <p:extLst>
      <p:ext uri="{BB962C8B-B14F-4D97-AF65-F5344CB8AC3E}">
        <p14:creationId xmlns:p14="http://schemas.microsoft.com/office/powerpoint/2010/main" val="2664311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5B1B12-45B8-43A7-B041-A6CEC4E272F9}" type="datetimeFigureOut">
              <a:rPr lang="en-US" smtClean="0"/>
              <a:t>10/4/2017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906467-B97D-43C8-B2BE-BF1779CD8B5B}" type="slidenum">
              <a:rPr lang="en-US" smtClean="0"/>
              <a:t>‹#›</a:t>
            </a:fld>
            <a:endParaRPr lang="en-US"/>
          </a:p>
        </p:txBody>
      </p:sp>
    </p:spTree>
    <p:extLst>
      <p:ext uri="{BB962C8B-B14F-4D97-AF65-F5344CB8AC3E}">
        <p14:creationId xmlns:p14="http://schemas.microsoft.com/office/powerpoint/2010/main" val="721195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1D5B1B12-45B8-43A7-B041-A6CEC4E272F9}" type="datetimeFigureOut">
              <a:rPr lang="en-US" smtClean="0"/>
              <a:t>10/4/2017</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B906467-B97D-43C8-B2BE-BF1779CD8B5B}" type="slidenum">
              <a:rPr lang="en-US" smtClean="0"/>
              <a:t>‹#›</a:t>
            </a:fld>
            <a:endParaRPr lang="en-US"/>
          </a:p>
        </p:txBody>
      </p:sp>
    </p:spTree>
    <p:extLst>
      <p:ext uri="{BB962C8B-B14F-4D97-AF65-F5344CB8AC3E}">
        <p14:creationId xmlns:p14="http://schemas.microsoft.com/office/powerpoint/2010/main" val="1539661418"/>
      </p:ext>
    </p:extLst>
  </p:cSld>
  <p:clrMap bg1="dk1" tx1="lt1" bg2="dk2"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 id="2147483878" r:id="rId14"/>
    <p:sldLayoutId id="2147483879" r:id="rId15"/>
    <p:sldLayoutId id="2147483880" r:id="rId16"/>
    <p:sldLayoutId id="2147483881"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School/6th%20Grade/6.1/6.1%20Videos/To%20Scale%20The%20Solar%20System.mp4"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joshworth.com/dev/pixelspace/pixelspace_solarsystem.html" TargetMode="External"/><Relationship Id="rId2" Type="http://schemas.openxmlformats.org/officeDocument/2006/relationships/hyperlink" Target="https://www.astrosociety.org/edu/surfgame.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s://www.youtube.com/watch?v=Ov5AHcCQtd8" TargetMode="External"/><Relationship Id="rId2" Type="http://schemas.openxmlformats.org/officeDocument/2006/relationships/hyperlink" Target="School/6th%20Grade/6.1/6.1%20Videos/Comparison%20of%20planets%20and%20stars.mp3"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Solar System</a:t>
            </a:r>
            <a:endParaRPr lang="en-US" dirty="0"/>
          </a:p>
        </p:txBody>
      </p:sp>
      <p:sp>
        <p:nvSpPr>
          <p:cNvPr id="3" name="Subtitle 2"/>
          <p:cNvSpPr>
            <a:spLocks noGrp="1"/>
          </p:cNvSpPr>
          <p:nvPr>
            <p:ph type="subTitle" idx="1"/>
          </p:nvPr>
        </p:nvSpPr>
        <p:spPr/>
        <p:txBody>
          <a:bodyPr/>
          <a:lstStyle/>
          <a:p>
            <a:r>
              <a:rPr lang="en-US" dirty="0" smtClean="0"/>
              <a:t>6.1.3</a:t>
            </a:r>
            <a:endParaRPr lang="en-US" dirty="0"/>
          </a:p>
        </p:txBody>
      </p:sp>
    </p:spTree>
    <p:extLst>
      <p:ext uri="{BB962C8B-B14F-4D97-AF65-F5344CB8AC3E}">
        <p14:creationId xmlns:p14="http://schemas.microsoft.com/office/powerpoint/2010/main" val="1306257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Solar System To Scale </a:t>
            </a:r>
            <a:r>
              <a:rPr lang="en-US" dirty="0" smtClean="0">
                <a:hlinkClick r:id="rId2" action="ppaction://hlinkfile"/>
              </a:rPr>
              <a:t>Video</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57999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Great Planetary Debate</a:t>
            </a:r>
            <a:endParaRPr lang="en-US" dirty="0"/>
          </a:p>
        </p:txBody>
      </p:sp>
      <p:sp>
        <p:nvSpPr>
          <p:cNvPr id="3" name="Content Placeholder 2"/>
          <p:cNvSpPr>
            <a:spLocks noGrp="1"/>
          </p:cNvSpPr>
          <p:nvPr>
            <p:ph idx="1"/>
          </p:nvPr>
        </p:nvSpPr>
        <p:spPr>
          <a:xfrm>
            <a:off x="189186" y="1513490"/>
            <a:ext cx="11824138" cy="4277710"/>
          </a:xfrm>
        </p:spPr>
        <p:txBody>
          <a:bodyPr>
            <a:noAutofit/>
          </a:bodyPr>
          <a:lstStyle/>
          <a:p>
            <a:r>
              <a:rPr lang="en-US" sz="3200" dirty="0" smtClean="0"/>
              <a:t>You and your partner will choose a planetary body from the list.  No duplicates.</a:t>
            </a:r>
          </a:p>
          <a:p>
            <a:endParaRPr lang="en-US" sz="3200" dirty="0" smtClean="0"/>
          </a:p>
          <a:p>
            <a:r>
              <a:rPr lang="en-US" sz="3200" dirty="0" smtClean="0"/>
              <a:t>Research your topic and fill out information sheet. </a:t>
            </a:r>
          </a:p>
          <a:p>
            <a:endParaRPr lang="en-US" sz="3200" dirty="0" smtClean="0"/>
          </a:p>
          <a:p>
            <a:r>
              <a:rPr lang="en-US" sz="3200" dirty="0" smtClean="0"/>
              <a:t>Write an opening and a closing argument. One person will do opening and the other person will do the closing. </a:t>
            </a:r>
          </a:p>
        </p:txBody>
      </p:sp>
    </p:spTree>
    <p:extLst>
      <p:ext uri="{BB962C8B-B14F-4D97-AF65-F5344CB8AC3E}">
        <p14:creationId xmlns:p14="http://schemas.microsoft.com/office/powerpoint/2010/main" val="53096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Debate Schedule</a:t>
            </a:r>
            <a:endParaRPr lang="en-US" dirty="0"/>
          </a:p>
        </p:txBody>
      </p:sp>
      <p:sp>
        <p:nvSpPr>
          <p:cNvPr id="3" name="Content Placeholder 2"/>
          <p:cNvSpPr>
            <a:spLocks noGrp="1"/>
          </p:cNvSpPr>
          <p:nvPr>
            <p:ph idx="1"/>
          </p:nvPr>
        </p:nvSpPr>
        <p:spPr/>
        <p:txBody>
          <a:bodyPr>
            <a:noAutofit/>
          </a:bodyPr>
          <a:lstStyle/>
          <a:p>
            <a:r>
              <a:rPr lang="en-US" sz="3200" dirty="0" smtClean="0"/>
              <a:t>Team One- Opening Statement (30 seconds)</a:t>
            </a:r>
          </a:p>
          <a:p>
            <a:r>
              <a:rPr lang="en-US" sz="3200" dirty="0" smtClean="0"/>
              <a:t>Team Two- Opening Statement (30 seconds)</a:t>
            </a:r>
          </a:p>
          <a:p>
            <a:r>
              <a:rPr lang="en-US" sz="3200" dirty="0" smtClean="0"/>
              <a:t>Team One- Rebuttal (90 seconds)</a:t>
            </a:r>
          </a:p>
          <a:p>
            <a:r>
              <a:rPr lang="en-US" sz="3200" dirty="0" smtClean="0"/>
              <a:t>Team Two- Rebuttal (90 seconds)</a:t>
            </a:r>
          </a:p>
          <a:p>
            <a:r>
              <a:rPr lang="en-US" sz="3200" dirty="0" smtClean="0"/>
              <a:t>Team One- Closing Statement (30 seconds)</a:t>
            </a:r>
          </a:p>
          <a:p>
            <a:r>
              <a:rPr lang="en-US" sz="3200" dirty="0" smtClean="0"/>
              <a:t>Team Two- Closing Statement (30 seconds)</a:t>
            </a:r>
            <a:endParaRPr lang="en-US" sz="3200" dirty="0"/>
          </a:p>
        </p:txBody>
      </p:sp>
    </p:spTree>
    <p:extLst>
      <p:ext uri="{BB962C8B-B14F-4D97-AF65-F5344CB8AC3E}">
        <p14:creationId xmlns:p14="http://schemas.microsoft.com/office/powerpoint/2010/main" val="18567210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Grading</a:t>
            </a:r>
            <a:endParaRPr lang="en-US" dirty="0"/>
          </a:p>
        </p:txBody>
      </p:sp>
      <p:sp>
        <p:nvSpPr>
          <p:cNvPr id="3" name="Content Placeholder 2"/>
          <p:cNvSpPr>
            <a:spLocks noGrp="1"/>
          </p:cNvSpPr>
          <p:nvPr>
            <p:ph idx="1"/>
          </p:nvPr>
        </p:nvSpPr>
        <p:spPr>
          <a:xfrm>
            <a:off x="645781" y="1478532"/>
            <a:ext cx="10353762" cy="4359965"/>
          </a:xfrm>
        </p:spPr>
        <p:txBody>
          <a:bodyPr>
            <a:noAutofit/>
          </a:bodyPr>
          <a:lstStyle/>
          <a:p>
            <a:r>
              <a:rPr lang="en-US" sz="4400" dirty="0" smtClean="0"/>
              <a:t>Class Work and Participation- 20 pts</a:t>
            </a:r>
          </a:p>
          <a:p>
            <a:r>
              <a:rPr lang="en-US" sz="4400" dirty="0" smtClean="0"/>
              <a:t>Information Sheet- 20 pts</a:t>
            </a:r>
          </a:p>
          <a:p>
            <a:r>
              <a:rPr lang="en-US" sz="4400" dirty="0" smtClean="0"/>
              <a:t>Opening </a:t>
            </a:r>
            <a:r>
              <a:rPr lang="en-US" sz="4400" dirty="0"/>
              <a:t>&amp;</a:t>
            </a:r>
            <a:r>
              <a:rPr lang="en-US" sz="4400" dirty="0" smtClean="0"/>
              <a:t> Closing Statements- 40 pts</a:t>
            </a:r>
          </a:p>
          <a:p>
            <a:r>
              <a:rPr lang="en-US" sz="4400" dirty="0" smtClean="0"/>
              <a:t>Debate Participation- 10 pts</a:t>
            </a:r>
          </a:p>
          <a:p>
            <a:r>
              <a:rPr lang="en-US" sz="4400" dirty="0" smtClean="0"/>
              <a:t>Being a Good Audience- </a:t>
            </a:r>
            <a:r>
              <a:rPr lang="en-US" sz="4400" dirty="0"/>
              <a:t>1</a:t>
            </a:r>
            <a:r>
              <a:rPr lang="en-US" sz="4400" dirty="0" smtClean="0"/>
              <a:t>0 pts</a:t>
            </a:r>
            <a:endParaRPr lang="en-US" sz="4400" dirty="0"/>
          </a:p>
        </p:txBody>
      </p:sp>
    </p:spTree>
    <p:extLst>
      <p:ext uri="{BB962C8B-B14F-4D97-AF65-F5344CB8AC3E}">
        <p14:creationId xmlns:p14="http://schemas.microsoft.com/office/powerpoint/2010/main" val="3842149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13795" y="1024759"/>
            <a:ext cx="10353762" cy="5202620"/>
          </a:xfrm>
        </p:spPr>
        <p:txBody>
          <a:bodyPr>
            <a:normAutofit lnSpcReduction="10000"/>
          </a:bodyPr>
          <a:lstStyle/>
          <a:p>
            <a:r>
              <a:rPr lang="en-US" sz="3600" dirty="0"/>
              <a:t>Give details and make sure it is interesting. You want the class to vote for your planetary body</a:t>
            </a:r>
            <a:r>
              <a:rPr lang="en-US" sz="3600" dirty="0" smtClean="0"/>
              <a:t>.</a:t>
            </a:r>
          </a:p>
          <a:p>
            <a:endParaRPr lang="en-US" sz="3600" dirty="0"/>
          </a:p>
          <a:p>
            <a:r>
              <a:rPr lang="en-US" sz="3600" dirty="0"/>
              <a:t>Look up details about opponents for rebuttal</a:t>
            </a:r>
            <a:r>
              <a:rPr lang="en-US" sz="3600" dirty="0" smtClean="0"/>
              <a:t>.</a:t>
            </a:r>
          </a:p>
          <a:p>
            <a:endParaRPr lang="en-US" sz="3600" dirty="0"/>
          </a:p>
          <a:p>
            <a:r>
              <a:rPr lang="en-US" sz="3600" dirty="0" smtClean="0"/>
              <a:t>No negative or bad statements. Make sure everything is positive!!</a:t>
            </a:r>
            <a:endParaRPr lang="en-US" sz="3600" dirty="0"/>
          </a:p>
        </p:txBody>
      </p:sp>
    </p:spTree>
    <p:extLst>
      <p:ext uri="{BB962C8B-B14F-4D97-AF65-F5344CB8AC3E}">
        <p14:creationId xmlns:p14="http://schemas.microsoft.com/office/powerpoint/2010/main" val="3714465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Distances</a:t>
            </a:r>
            <a:endParaRPr lang="en-US" dirty="0"/>
          </a:p>
        </p:txBody>
      </p:sp>
      <p:sp>
        <p:nvSpPr>
          <p:cNvPr id="3" name="Content Placeholder 2"/>
          <p:cNvSpPr>
            <a:spLocks noGrp="1"/>
          </p:cNvSpPr>
          <p:nvPr>
            <p:ph idx="1"/>
          </p:nvPr>
        </p:nvSpPr>
        <p:spPr>
          <a:xfrm>
            <a:off x="252248" y="2096064"/>
            <a:ext cx="11824138" cy="3695136"/>
          </a:xfrm>
        </p:spPr>
        <p:txBody>
          <a:bodyPr/>
          <a:lstStyle/>
          <a:p>
            <a:r>
              <a:rPr lang="en-US" sz="3200" b="1" u="sng" dirty="0" smtClean="0">
                <a:effectLst/>
              </a:rPr>
              <a:t>Light </a:t>
            </a:r>
            <a:r>
              <a:rPr lang="en-US" sz="3200" b="1" u="sng" dirty="0">
                <a:effectLst/>
              </a:rPr>
              <a:t>Year</a:t>
            </a:r>
            <a:r>
              <a:rPr lang="en-US" sz="3200" dirty="0">
                <a:effectLst/>
              </a:rPr>
              <a:t>- The </a:t>
            </a:r>
            <a:r>
              <a:rPr lang="en-US" sz="3200" u="sng" dirty="0">
                <a:effectLst/>
              </a:rPr>
              <a:t>distance</a:t>
            </a:r>
            <a:r>
              <a:rPr lang="en-US" sz="3200" dirty="0">
                <a:effectLst/>
              </a:rPr>
              <a:t> light travels in one </a:t>
            </a:r>
            <a:r>
              <a:rPr lang="en-US" sz="3200" u="sng" dirty="0">
                <a:effectLst/>
              </a:rPr>
              <a:t>year</a:t>
            </a:r>
            <a:r>
              <a:rPr lang="en-US" sz="3200" dirty="0">
                <a:effectLst/>
              </a:rPr>
              <a:t>.</a:t>
            </a:r>
          </a:p>
          <a:p>
            <a:r>
              <a:rPr lang="en-US" sz="3200" b="1" u="sng" dirty="0">
                <a:effectLst/>
              </a:rPr>
              <a:t>Astronomical unit-</a:t>
            </a:r>
            <a:r>
              <a:rPr lang="en-US" sz="3200" dirty="0">
                <a:effectLst/>
              </a:rPr>
              <a:t> </a:t>
            </a:r>
            <a:r>
              <a:rPr lang="en-US" sz="3200" dirty="0" smtClean="0">
                <a:effectLst/>
              </a:rPr>
              <a:t> </a:t>
            </a:r>
            <a:r>
              <a:rPr lang="en-US" sz="3200" dirty="0">
                <a:effectLst/>
              </a:rPr>
              <a:t>AU </a:t>
            </a:r>
            <a:r>
              <a:rPr lang="en-US" sz="3200" dirty="0" smtClean="0">
                <a:effectLst/>
              </a:rPr>
              <a:t>- a </a:t>
            </a:r>
            <a:r>
              <a:rPr lang="en-US" sz="3200" dirty="0">
                <a:effectLst/>
              </a:rPr>
              <a:t>comparison </a:t>
            </a:r>
            <a:r>
              <a:rPr lang="en-US" sz="3200" u="sng" dirty="0" smtClean="0">
                <a:effectLst/>
              </a:rPr>
              <a:t>measurement</a:t>
            </a:r>
            <a:r>
              <a:rPr lang="en-US" sz="3200" dirty="0" smtClean="0">
                <a:effectLst/>
              </a:rPr>
              <a:t>.</a:t>
            </a:r>
            <a:endParaRPr lang="en-US" sz="3200" dirty="0">
              <a:effectLst/>
            </a:endParaRPr>
          </a:p>
          <a:p>
            <a:pPr marL="0" indent="0" fontAlgn="base">
              <a:buNone/>
            </a:pPr>
            <a:endParaRPr lang="en-US" sz="3200" dirty="0">
              <a:effectLst/>
            </a:endParaRPr>
          </a:p>
          <a:p>
            <a:pPr marL="0" indent="0" fontAlgn="base">
              <a:buNone/>
            </a:pPr>
            <a:r>
              <a:rPr lang="en-US" sz="3200" dirty="0" smtClean="0">
                <a:effectLst/>
              </a:rPr>
              <a:t>1 </a:t>
            </a:r>
            <a:r>
              <a:rPr lang="en-US" sz="3200" dirty="0">
                <a:effectLst/>
              </a:rPr>
              <a:t>AU </a:t>
            </a:r>
            <a:r>
              <a:rPr lang="en-US" sz="3200" dirty="0" smtClean="0">
                <a:effectLst/>
              </a:rPr>
              <a:t>= </a:t>
            </a:r>
            <a:r>
              <a:rPr lang="en-US" sz="3200" dirty="0">
                <a:effectLst/>
              </a:rPr>
              <a:t>the </a:t>
            </a:r>
            <a:r>
              <a:rPr lang="en-US" sz="3200" u="sng" dirty="0">
                <a:effectLst/>
              </a:rPr>
              <a:t>distance</a:t>
            </a:r>
            <a:r>
              <a:rPr lang="en-US" sz="3200" dirty="0">
                <a:effectLst/>
              </a:rPr>
              <a:t> between the </a:t>
            </a:r>
            <a:r>
              <a:rPr lang="en-US" sz="3200" u="sng" dirty="0">
                <a:effectLst/>
              </a:rPr>
              <a:t>S</a:t>
            </a:r>
            <a:r>
              <a:rPr lang="en-US" sz="3200" u="sng" dirty="0" smtClean="0">
                <a:effectLst/>
              </a:rPr>
              <a:t>un</a:t>
            </a:r>
            <a:r>
              <a:rPr lang="en-US" sz="3200" dirty="0" smtClean="0">
                <a:effectLst/>
              </a:rPr>
              <a:t> </a:t>
            </a:r>
            <a:r>
              <a:rPr lang="en-US" sz="3200" dirty="0">
                <a:effectLst/>
              </a:rPr>
              <a:t>and the </a:t>
            </a:r>
            <a:r>
              <a:rPr lang="en-US" sz="3200" u="sng" dirty="0">
                <a:effectLst/>
              </a:rPr>
              <a:t>E</a:t>
            </a:r>
            <a:r>
              <a:rPr lang="en-US" sz="3200" u="sng" dirty="0" smtClean="0">
                <a:effectLst/>
              </a:rPr>
              <a:t>arth.</a:t>
            </a:r>
            <a:endParaRPr lang="en-US" sz="3200" u="sng" dirty="0">
              <a:effectLst/>
            </a:endParaRPr>
          </a:p>
          <a:p>
            <a:endParaRPr lang="en-US" dirty="0"/>
          </a:p>
        </p:txBody>
      </p:sp>
    </p:spTree>
    <p:extLst>
      <p:ext uri="{BB962C8B-B14F-4D97-AF65-F5344CB8AC3E}">
        <p14:creationId xmlns:p14="http://schemas.microsoft.com/office/powerpoint/2010/main" val="34589203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913795" y="1292772"/>
            <a:ext cx="10353762" cy="4498428"/>
          </a:xfrm>
        </p:spPr>
        <p:txBody>
          <a:bodyPr>
            <a:normAutofit/>
          </a:bodyPr>
          <a:lstStyle/>
          <a:p>
            <a:pPr marL="0" indent="0">
              <a:buNone/>
            </a:pPr>
            <a:r>
              <a:rPr lang="en-US" sz="3200" b="1" u="sng" dirty="0">
                <a:effectLst/>
              </a:rPr>
              <a:t>Telescope</a:t>
            </a:r>
            <a:r>
              <a:rPr lang="en-US" sz="3200" dirty="0">
                <a:effectLst/>
              </a:rPr>
              <a:t>-an </a:t>
            </a:r>
            <a:r>
              <a:rPr lang="en-US" sz="3200" u="sng" dirty="0">
                <a:effectLst/>
              </a:rPr>
              <a:t>optical</a:t>
            </a:r>
            <a:r>
              <a:rPr lang="en-US" sz="3200" dirty="0">
                <a:effectLst/>
              </a:rPr>
              <a:t> instrument designed to make </a:t>
            </a:r>
            <a:r>
              <a:rPr lang="en-US" sz="3200" u="sng" dirty="0">
                <a:effectLst/>
              </a:rPr>
              <a:t>distant</a:t>
            </a:r>
            <a:r>
              <a:rPr lang="en-US" sz="3200" dirty="0">
                <a:effectLst/>
              </a:rPr>
              <a:t> objects appear </a:t>
            </a:r>
            <a:r>
              <a:rPr lang="en-US" sz="3200" u="sng" dirty="0" smtClean="0">
                <a:effectLst/>
              </a:rPr>
              <a:t>nearer</a:t>
            </a:r>
            <a:r>
              <a:rPr lang="en-US" sz="3200" dirty="0" smtClean="0">
                <a:effectLst/>
              </a:rPr>
              <a:t>.</a:t>
            </a:r>
          </a:p>
          <a:p>
            <a:pPr marL="0" indent="0">
              <a:buNone/>
            </a:pPr>
            <a:endParaRPr lang="en-US" sz="3200" dirty="0" smtClean="0">
              <a:effectLst/>
            </a:endParaRPr>
          </a:p>
          <a:p>
            <a:pPr marL="0" indent="0">
              <a:buNone/>
            </a:pPr>
            <a:r>
              <a:rPr lang="en-US" sz="3200" dirty="0">
                <a:effectLst/>
              </a:rPr>
              <a:t/>
            </a:r>
            <a:br>
              <a:rPr lang="en-US" sz="3200" dirty="0">
                <a:effectLst/>
              </a:rPr>
            </a:br>
            <a:r>
              <a:rPr lang="en-US" sz="3200" b="1" u="sng" dirty="0">
                <a:effectLst/>
              </a:rPr>
              <a:t>Satellite</a:t>
            </a:r>
            <a:r>
              <a:rPr lang="en-US" sz="3200" dirty="0">
                <a:effectLst/>
              </a:rPr>
              <a:t>-an </a:t>
            </a:r>
            <a:r>
              <a:rPr lang="en-US" sz="3200" u="sng" dirty="0">
                <a:effectLst/>
              </a:rPr>
              <a:t>artificial</a:t>
            </a:r>
            <a:r>
              <a:rPr lang="en-US" sz="3200" dirty="0">
                <a:effectLst/>
              </a:rPr>
              <a:t> body placed in </a:t>
            </a:r>
            <a:r>
              <a:rPr lang="en-US" sz="3200" u="sng" dirty="0">
                <a:effectLst/>
              </a:rPr>
              <a:t>orbit </a:t>
            </a:r>
            <a:r>
              <a:rPr lang="en-US" sz="3200" dirty="0">
                <a:effectLst/>
              </a:rPr>
              <a:t>around  </a:t>
            </a:r>
            <a:r>
              <a:rPr lang="en-US" sz="3200" dirty="0" smtClean="0">
                <a:effectLst/>
              </a:rPr>
              <a:t>a </a:t>
            </a:r>
            <a:r>
              <a:rPr lang="en-US" sz="3200" u="sng" dirty="0" smtClean="0">
                <a:effectLst/>
              </a:rPr>
              <a:t>planet</a:t>
            </a:r>
            <a:r>
              <a:rPr lang="en-US" sz="3200" dirty="0" smtClean="0">
                <a:effectLst/>
              </a:rPr>
              <a:t> in </a:t>
            </a:r>
            <a:r>
              <a:rPr lang="en-US" sz="3200" dirty="0">
                <a:effectLst/>
              </a:rPr>
              <a:t>order to collect information or for communication.</a:t>
            </a:r>
            <a:endParaRPr lang="en-US" sz="3200" dirty="0"/>
          </a:p>
        </p:txBody>
      </p:sp>
      <p:pic>
        <p:nvPicPr>
          <p:cNvPr id="1026" name="Picture 2" descr="Image result for telesco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1935921"/>
            <a:ext cx="2149585" cy="18165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satellit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2167" y="5108028"/>
            <a:ext cx="2513800" cy="1595759"/>
          </a:xfrm>
          <a:prstGeom prst="rect">
            <a:avLst/>
          </a:prstGeom>
          <a:noFill/>
          <a:ln>
            <a:noFill/>
          </a:ln>
        </p:spPr>
      </p:pic>
    </p:spTree>
    <p:extLst>
      <p:ext uri="{BB962C8B-B14F-4D97-AF65-F5344CB8AC3E}">
        <p14:creationId xmlns:p14="http://schemas.microsoft.com/office/powerpoint/2010/main" val="3031137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83779" y="331075"/>
            <a:ext cx="11650718" cy="6227379"/>
          </a:xfrm>
        </p:spPr>
        <p:txBody>
          <a:bodyPr>
            <a:normAutofit lnSpcReduction="10000"/>
          </a:bodyPr>
          <a:lstStyle/>
          <a:p>
            <a:pPr marL="0" indent="0">
              <a:buNone/>
            </a:pPr>
            <a:r>
              <a:rPr lang="en-US" sz="2800" dirty="0">
                <a:effectLst/>
              </a:rPr>
              <a:t/>
            </a:r>
            <a:br>
              <a:rPr lang="en-US" sz="2800" dirty="0">
                <a:effectLst/>
              </a:rPr>
            </a:br>
            <a:r>
              <a:rPr lang="en-US" sz="3600" dirty="0">
                <a:effectLst/>
              </a:rPr>
              <a:t>Let’s begin with the Earth’s distance from the Sun to see how this works. Earth is about </a:t>
            </a:r>
            <a:r>
              <a:rPr lang="en-US" sz="3600" u="sng" dirty="0">
                <a:effectLst/>
              </a:rPr>
              <a:t>93,000,000</a:t>
            </a:r>
            <a:r>
              <a:rPr lang="en-US" sz="3600" dirty="0">
                <a:effectLst/>
              </a:rPr>
              <a:t> miles (150,000,000 kilometers) away from the Sun. A beam of light from the Sun takes </a:t>
            </a:r>
            <a:r>
              <a:rPr lang="en-US" sz="3600" u="sng" dirty="0">
                <a:effectLst/>
              </a:rPr>
              <a:t>8.3</a:t>
            </a:r>
            <a:r>
              <a:rPr lang="en-US" sz="3600" dirty="0">
                <a:effectLst/>
              </a:rPr>
              <a:t> minutes or about 500 seconds to reach the Earth. Speed of light, the time it takes light to travel, is about </a:t>
            </a:r>
            <a:r>
              <a:rPr lang="en-US" sz="3600" u="sng" dirty="0">
                <a:effectLst/>
              </a:rPr>
              <a:t>186,000 </a:t>
            </a:r>
            <a:r>
              <a:rPr lang="en-US" sz="3600" dirty="0">
                <a:effectLst/>
              </a:rPr>
              <a:t>miles per second (300,000 kilometers per second). The speed of light is much faster than rockets can travel today.</a:t>
            </a:r>
          </a:p>
          <a:p>
            <a:pPr marL="0" indent="0">
              <a:buNone/>
            </a:pPr>
            <a:r>
              <a:rPr lang="en-US" dirty="0"/>
              <a:t/>
            </a:r>
            <a:br>
              <a:rPr lang="en-US" dirty="0"/>
            </a:br>
            <a:endParaRPr lang="en-US" dirty="0"/>
          </a:p>
        </p:txBody>
      </p:sp>
    </p:spTree>
    <p:extLst>
      <p:ext uri="{BB962C8B-B14F-4D97-AF65-F5344CB8AC3E}">
        <p14:creationId xmlns:p14="http://schemas.microsoft.com/office/powerpoint/2010/main" val="3522161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13795" y="315310"/>
            <a:ext cx="10353762" cy="6164318"/>
          </a:xfrm>
        </p:spPr>
        <p:txBody>
          <a:bodyPr>
            <a:normAutofit fontScale="92500" lnSpcReduction="10000"/>
          </a:bodyPr>
          <a:lstStyle/>
          <a:p>
            <a:r>
              <a:rPr lang="en-US" sz="3600" b="1" dirty="0">
                <a:effectLst/>
              </a:rPr>
              <a:t>Light-Year Calculation</a:t>
            </a:r>
            <a:endParaRPr lang="en-US" sz="3600" dirty="0">
              <a:effectLst/>
            </a:endParaRPr>
          </a:p>
          <a:p>
            <a:pPr fontAlgn="base"/>
            <a:r>
              <a:rPr lang="en-US" sz="3600" dirty="0">
                <a:effectLst/>
              </a:rPr>
              <a:t>60 seconds per minute (x) 60 minutes per hour = </a:t>
            </a:r>
            <a:r>
              <a:rPr lang="en-US" sz="3600" u="sng" dirty="0">
                <a:effectLst/>
              </a:rPr>
              <a:t>3,600</a:t>
            </a:r>
            <a:r>
              <a:rPr lang="en-US" sz="3600" dirty="0">
                <a:effectLst/>
              </a:rPr>
              <a:t> seconds per hour.</a:t>
            </a:r>
          </a:p>
          <a:p>
            <a:pPr fontAlgn="base"/>
            <a:r>
              <a:rPr lang="en-US" sz="3600" dirty="0">
                <a:effectLst/>
              </a:rPr>
              <a:t>3,600 seconds per hour (x) 24 hours per day = </a:t>
            </a:r>
            <a:r>
              <a:rPr lang="en-US" sz="3600" u="sng" dirty="0">
                <a:effectLst/>
              </a:rPr>
              <a:t>86,400</a:t>
            </a:r>
            <a:r>
              <a:rPr lang="en-US" sz="3600" dirty="0">
                <a:effectLst/>
              </a:rPr>
              <a:t> seconds per day.</a:t>
            </a:r>
          </a:p>
          <a:p>
            <a:pPr fontAlgn="base"/>
            <a:r>
              <a:rPr lang="en-US" sz="3600" dirty="0">
                <a:effectLst/>
              </a:rPr>
              <a:t>86,400 seconds per day (x) 365 days a year = </a:t>
            </a:r>
            <a:r>
              <a:rPr lang="en-US" sz="3600" u="sng" dirty="0">
                <a:effectLst/>
              </a:rPr>
              <a:t>31,536,000</a:t>
            </a:r>
            <a:r>
              <a:rPr lang="en-US" sz="3600" dirty="0">
                <a:effectLst/>
              </a:rPr>
              <a:t> seconds per year.</a:t>
            </a:r>
          </a:p>
          <a:p>
            <a:pPr fontAlgn="base"/>
            <a:r>
              <a:rPr lang="en-US" sz="3600" dirty="0">
                <a:effectLst/>
              </a:rPr>
              <a:t>31,536,000 seconds per year (x) 186,000 miles per second = </a:t>
            </a:r>
            <a:r>
              <a:rPr lang="en-US" sz="3600" u="sng" dirty="0">
                <a:effectLst/>
              </a:rPr>
              <a:t>5,865,696,000,000</a:t>
            </a:r>
            <a:r>
              <a:rPr lang="en-US" sz="3600" dirty="0">
                <a:effectLst/>
              </a:rPr>
              <a:t> miles per year= 1 light-year in miles.</a:t>
            </a:r>
          </a:p>
          <a:p>
            <a:endParaRPr lang="en-US" dirty="0"/>
          </a:p>
        </p:txBody>
      </p:sp>
    </p:spTree>
    <p:extLst>
      <p:ext uri="{BB962C8B-B14F-4D97-AF65-F5344CB8AC3E}">
        <p14:creationId xmlns:p14="http://schemas.microsoft.com/office/powerpoint/2010/main" val="3359105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effectLst/>
              </a:rPr>
              <a:t>Surfing the Solar System</a:t>
            </a:r>
          </a:p>
          <a:p>
            <a:r>
              <a:rPr lang="en-US" u="sng" dirty="0">
                <a:effectLst/>
                <a:hlinkClick r:id="rId2"/>
              </a:rPr>
              <a:t>https://www.astrosociety.org/edu/surfgame.html</a:t>
            </a:r>
            <a:endParaRPr lang="en-US" dirty="0">
              <a:effectLst/>
            </a:endParaRPr>
          </a:p>
          <a:p>
            <a:pPr marL="0" indent="0">
              <a:buNone/>
            </a:pPr>
            <a:r>
              <a:rPr lang="en-US" dirty="0"/>
              <a:t/>
            </a:r>
            <a:br>
              <a:rPr lang="en-US" dirty="0"/>
            </a:br>
            <a:r>
              <a:rPr lang="en-US" dirty="0">
                <a:effectLst/>
              </a:rPr>
              <a:t>Another scale model (I like this one better)- computer</a:t>
            </a:r>
          </a:p>
          <a:p>
            <a:r>
              <a:rPr lang="en-US" u="sng" dirty="0">
                <a:effectLst/>
                <a:hlinkClick r:id="rId3"/>
              </a:rPr>
              <a:t>http://joshworth.com/dev/pixelspace/pixelspace_solarsystem.html</a:t>
            </a:r>
            <a:endParaRPr lang="en-US" dirty="0">
              <a:effectLst/>
            </a:endParaRPr>
          </a:p>
          <a:p>
            <a:pPr marL="0" indent="0">
              <a:buNone/>
            </a:pP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452395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Sputnik 1 </a:t>
            </a:r>
            <a:br>
              <a:rPr lang="en-US" dirty="0" smtClean="0"/>
            </a:br>
            <a:r>
              <a:rPr lang="en-US" sz="2400" dirty="0"/>
              <a:t>1957</a:t>
            </a:r>
            <a:br>
              <a:rPr lang="en-US" sz="2400" dirty="0"/>
            </a:br>
            <a:r>
              <a:rPr lang="en-US" sz="2400" dirty="0"/>
              <a:t>Took 98 minutes to orbit Earth.</a:t>
            </a:r>
            <a:br>
              <a:rPr lang="en-US" sz="2400" dirty="0"/>
            </a:br>
            <a:r>
              <a:rPr lang="en-US" sz="2400" dirty="0"/>
              <a:t>Lasted 3 months.</a:t>
            </a:r>
          </a:p>
        </p:txBody>
      </p:sp>
      <p:pic>
        <p:nvPicPr>
          <p:cNvPr id="1026" name="Picture 2" descr="Image result for sputnik space"/>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757487" y="2309812"/>
            <a:ext cx="6667500" cy="3267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2775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13795" y="835572"/>
            <a:ext cx="10353762" cy="5297214"/>
          </a:xfrm>
        </p:spPr>
        <p:txBody>
          <a:bodyPr>
            <a:noAutofit/>
          </a:bodyPr>
          <a:lstStyle/>
          <a:p>
            <a:pPr marL="0" indent="0">
              <a:buNone/>
            </a:pPr>
            <a:r>
              <a:rPr lang="en-US" sz="3600" dirty="0" smtClean="0"/>
              <a:t>Which planet has the shortest day?</a:t>
            </a:r>
          </a:p>
          <a:p>
            <a:pPr marL="0" indent="0">
              <a:buNone/>
            </a:pPr>
            <a:r>
              <a:rPr lang="en-US" sz="3600" dirty="0" smtClean="0"/>
              <a:t>Which planet has the longest year?</a:t>
            </a:r>
          </a:p>
          <a:p>
            <a:pPr marL="0" indent="0">
              <a:buNone/>
            </a:pPr>
            <a:r>
              <a:rPr lang="en-US" sz="3600" dirty="0" smtClean="0"/>
              <a:t>Which planet has a year that is shorter than its day?</a:t>
            </a:r>
          </a:p>
          <a:p>
            <a:pPr marL="0" indent="0">
              <a:buNone/>
            </a:pPr>
            <a:r>
              <a:rPr lang="en-US" sz="3600" dirty="0" smtClean="0"/>
              <a:t>Which planet has the most gravity?</a:t>
            </a:r>
          </a:p>
          <a:p>
            <a:pPr marL="0" indent="0">
              <a:buNone/>
            </a:pPr>
            <a:r>
              <a:rPr lang="en-US" sz="3600" dirty="0" smtClean="0"/>
              <a:t>Which planet has the least gravity?</a:t>
            </a:r>
            <a:endParaRPr lang="en-US" sz="3600" dirty="0"/>
          </a:p>
        </p:txBody>
      </p:sp>
    </p:spTree>
    <p:extLst>
      <p:ext uri="{BB962C8B-B14F-4D97-AF65-F5344CB8AC3E}">
        <p14:creationId xmlns:p14="http://schemas.microsoft.com/office/powerpoint/2010/main" val="4178937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Sun</a:t>
            </a:r>
            <a:endParaRPr lang="en-US" dirty="0"/>
          </a:p>
        </p:txBody>
      </p:sp>
      <p:sp>
        <p:nvSpPr>
          <p:cNvPr id="3" name="Content Placeholder 2"/>
          <p:cNvSpPr>
            <a:spLocks noGrp="1"/>
          </p:cNvSpPr>
          <p:nvPr>
            <p:ph idx="1"/>
          </p:nvPr>
        </p:nvSpPr>
        <p:spPr>
          <a:xfrm>
            <a:off x="913794" y="2100479"/>
            <a:ext cx="10353762" cy="3695136"/>
          </a:xfrm>
        </p:spPr>
        <p:txBody>
          <a:bodyPr/>
          <a:lstStyle/>
          <a:p>
            <a:pPr marL="0" indent="0">
              <a:buNone/>
            </a:pPr>
            <a:r>
              <a:rPr lang="en-US" sz="3200" dirty="0" smtClean="0">
                <a:effectLst/>
              </a:rPr>
              <a:t>The </a:t>
            </a:r>
            <a:r>
              <a:rPr lang="en-US" sz="3200" dirty="0">
                <a:effectLst/>
              </a:rPr>
              <a:t>sun is an average</a:t>
            </a:r>
            <a:r>
              <a:rPr lang="en-US" sz="3200" u="sng" dirty="0">
                <a:effectLst/>
              </a:rPr>
              <a:t> star </a:t>
            </a:r>
            <a:r>
              <a:rPr lang="en-US" sz="3200" dirty="0">
                <a:effectLst/>
              </a:rPr>
              <a:t>but it is the</a:t>
            </a:r>
            <a:r>
              <a:rPr lang="en-US" sz="3200" u="sng" dirty="0">
                <a:effectLst/>
              </a:rPr>
              <a:t> largest </a:t>
            </a:r>
            <a:r>
              <a:rPr lang="en-US" sz="3200" dirty="0">
                <a:effectLst/>
              </a:rPr>
              <a:t>thing in our solar </a:t>
            </a:r>
            <a:r>
              <a:rPr lang="en-US" sz="3200" dirty="0" smtClean="0">
                <a:effectLst/>
              </a:rPr>
              <a:t>system.</a:t>
            </a:r>
          </a:p>
          <a:p>
            <a:pPr marL="0" indent="0">
              <a:buNone/>
            </a:pPr>
            <a:r>
              <a:rPr lang="en-US" sz="3200" dirty="0">
                <a:effectLst/>
              </a:rPr>
              <a:t>T</a:t>
            </a:r>
            <a:r>
              <a:rPr lang="en-US" sz="3200" dirty="0" smtClean="0">
                <a:effectLst/>
              </a:rPr>
              <a:t>he </a:t>
            </a:r>
            <a:r>
              <a:rPr lang="en-US" sz="3200" dirty="0">
                <a:effectLst/>
              </a:rPr>
              <a:t>sun is </a:t>
            </a:r>
            <a:r>
              <a:rPr lang="en-US" sz="3200" u="sng" dirty="0" smtClean="0">
                <a:effectLst/>
              </a:rPr>
              <a:t>500</a:t>
            </a:r>
            <a:r>
              <a:rPr lang="en-US" sz="3200" dirty="0" smtClean="0">
                <a:effectLst/>
              </a:rPr>
              <a:t> </a:t>
            </a:r>
            <a:r>
              <a:rPr lang="en-US" sz="3200" dirty="0">
                <a:effectLst/>
              </a:rPr>
              <a:t>times the </a:t>
            </a:r>
            <a:r>
              <a:rPr lang="en-US" sz="3200" u="sng" dirty="0">
                <a:effectLst/>
              </a:rPr>
              <a:t>mass </a:t>
            </a:r>
            <a:r>
              <a:rPr lang="en-US" sz="3200" dirty="0">
                <a:effectLst/>
              </a:rPr>
              <a:t>of everything else in the solar system </a:t>
            </a:r>
            <a:r>
              <a:rPr lang="en-US" sz="3200" u="sng" dirty="0">
                <a:effectLst/>
              </a:rPr>
              <a:t>combined</a:t>
            </a:r>
            <a:r>
              <a:rPr lang="en-US" sz="3200" dirty="0" smtClean="0">
                <a:effectLst/>
              </a:rPr>
              <a:t>.</a:t>
            </a:r>
            <a:r>
              <a:rPr lang="en-US" sz="3200" dirty="0">
                <a:effectLst/>
              </a:rPr>
              <a:t> </a:t>
            </a:r>
          </a:p>
          <a:p>
            <a:pPr fontAlgn="base"/>
            <a:r>
              <a:rPr lang="en-US" sz="3200" dirty="0">
                <a:effectLst/>
              </a:rPr>
              <a:t>Orbits are </a:t>
            </a:r>
            <a:r>
              <a:rPr lang="en-US" sz="3200" u="sng" dirty="0">
                <a:effectLst/>
              </a:rPr>
              <a:t>elliptical</a:t>
            </a:r>
            <a:r>
              <a:rPr lang="en-US" sz="3200" dirty="0">
                <a:effectLst/>
              </a:rPr>
              <a:t> and all move </a:t>
            </a:r>
            <a:r>
              <a:rPr lang="en-US" sz="3200" u="sng" dirty="0" smtClean="0">
                <a:effectLst/>
              </a:rPr>
              <a:t>counter-clockwise</a:t>
            </a:r>
            <a:r>
              <a:rPr lang="en-US" u="sng" dirty="0"/>
              <a:t/>
            </a:r>
            <a:br>
              <a:rPr lang="en-US" u="sng" dirty="0"/>
            </a:br>
            <a:endParaRPr lang="en-US" u="sng" dirty="0"/>
          </a:p>
        </p:txBody>
      </p:sp>
      <p:pic>
        <p:nvPicPr>
          <p:cNvPr id="4" name="Picture 2" descr="Image result for su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98068" y="5395367"/>
            <a:ext cx="1254070" cy="119619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the su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101" y="79591"/>
            <a:ext cx="4041775" cy="20208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the su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39958" y="153432"/>
            <a:ext cx="3168868" cy="178248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su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38704" y="5395367"/>
            <a:ext cx="1141228" cy="1141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9475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Inner Planets</a:t>
            </a:r>
            <a:endParaRPr lang="en-US" dirty="0"/>
          </a:p>
        </p:txBody>
      </p:sp>
      <p:sp>
        <p:nvSpPr>
          <p:cNvPr id="3" name="Content Placeholder 2"/>
          <p:cNvSpPr>
            <a:spLocks noGrp="1"/>
          </p:cNvSpPr>
          <p:nvPr>
            <p:ph idx="1"/>
          </p:nvPr>
        </p:nvSpPr>
        <p:spPr/>
        <p:txBody>
          <a:bodyPr>
            <a:normAutofit/>
          </a:bodyPr>
          <a:lstStyle/>
          <a:p>
            <a:r>
              <a:rPr lang="en-US" sz="2800" dirty="0" smtClean="0"/>
              <a:t>The four planets closest to the sun- </a:t>
            </a:r>
            <a:r>
              <a:rPr lang="en-US" sz="2800" u="sng" dirty="0" smtClean="0"/>
              <a:t>Mercury</a:t>
            </a:r>
            <a:r>
              <a:rPr lang="en-US" sz="2800" dirty="0" smtClean="0"/>
              <a:t>, </a:t>
            </a:r>
            <a:r>
              <a:rPr lang="en-US" sz="2800" u="sng" dirty="0" smtClean="0"/>
              <a:t>Earth</a:t>
            </a:r>
            <a:r>
              <a:rPr lang="en-US" sz="2800" dirty="0" smtClean="0"/>
              <a:t>, </a:t>
            </a:r>
            <a:r>
              <a:rPr lang="en-US" sz="2800" u="sng" dirty="0" smtClean="0"/>
              <a:t>Venus</a:t>
            </a:r>
            <a:r>
              <a:rPr lang="en-US" sz="2800" dirty="0" smtClean="0"/>
              <a:t> and </a:t>
            </a:r>
            <a:r>
              <a:rPr lang="en-US" sz="2800" u="sng" dirty="0" smtClean="0"/>
              <a:t>Mars</a:t>
            </a:r>
            <a:r>
              <a:rPr lang="en-US" sz="2800" dirty="0" smtClean="0"/>
              <a:t>- are called the </a:t>
            </a:r>
            <a:r>
              <a:rPr lang="en-US" sz="2800" u="sng" dirty="0" smtClean="0"/>
              <a:t>terrestrial</a:t>
            </a:r>
            <a:r>
              <a:rPr lang="en-US" sz="2800" dirty="0" smtClean="0"/>
              <a:t> planets because they have solid, rocky surfaces.</a:t>
            </a:r>
          </a:p>
          <a:p>
            <a:pPr marL="68580" indent="0">
              <a:buNone/>
            </a:pPr>
            <a:endParaRPr lang="en-US" sz="2800" dirty="0" smtClean="0"/>
          </a:p>
          <a:p>
            <a:r>
              <a:rPr lang="en-US" sz="2800" u="sng" dirty="0" smtClean="0"/>
              <a:t>Planet</a:t>
            </a:r>
            <a:r>
              <a:rPr lang="en-US" sz="2800" dirty="0" smtClean="0"/>
              <a:t>- a large, round mass that orbits a star and shines with light reflected from the star.</a:t>
            </a:r>
            <a:endParaRPr lang="en-US" sz="2800" dirty="0"/>
          </a:p>
        </p:txBody>
      </p:sp>
    </p:spTree>
    <p:extLst>
      <p:ext uri="{BB962C8B-B14F-4D97-AF65-F5344CB8AC3E}">
        <p14:creationId xmlns:p14="http://schemas.microsoft.com/office/powerpoint/2010/main" val="40858805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512064"/>
            <a:ext cx="7924800" cy="914400"/>
          </a:xfrm>
        </p:spPr>
        <p:txBody>
          <a:bodyPr>
            <a:normAutofit fontScale="90000"/>
          </a:bodyPr>
          <a:lstStyle/>
          <a:p>
            <a:r>
              <a:rPr lang="en-US" dirty="0" smtClean="0"/>
              <a:t>What makes a planet a planet?</a:t>
            </a:r>
            <a:endParaRPr lang="en-US" dirty="0"/>
          </a:p>
        </p:txBody>
      </p:sp>
      <p:sp>
        <p:nvSpPr>
          <p:cNvPr id="3" name="Content Placeholder 2"/>
          <p:cNvSpPr>
            <a:spLocks noGrp="1"/>
          </p:cNvSpPr>
          <p:nvPr>
            <p:ph idx="1"/>
          </p:nvPr>
        </p:nvSpPr>
        <p:spPr>
          <a:xfrm>
            <a:off x="394138" y="1219200"/>
            <a:ext cx="9737287" cy="5098260"/>
          </a:xfrm>
        </p:spPr>
        <p:txBody>
          <a:bodyPr>
            <a:normAutofit/>
          </a:bodyPr>
          <a:lstStyle/>
          <a:p>
            <a:r>
              <a:rPr lang="en-US" sz="3200" dirty="0"/>
              <a:t>All planets revolve around the sun counter-clockwise in a slightly elliptical shape</a:t>
            </a:r>
            <a:r>
              <a:rPr lang="en-US" sz="3200" dirty="0" smtClean="0"/>
              <a:t>.</a:t>
            </a:r>
          </a:p>
          <a:p>
            <a:r>
              <a:rPr lang="en-US" sz="3200" dirty="0" smtClean="0"/>
              <a:t>Is in orbit around the sun.</a:t>
            </a:r>
          </a:p>
          <a:p>
            <a:r>
              <a:rPr lang="en-US" sz="3200" dirty="0" smtClean="0"/>
              <a:t>Has sufficient mass to assume a nearly round shape.</a:t>
            </a:r>
          </a:p>
          <a:p>
            <a:r>
              <a:rPr lang="en-US" sz="3200" dirty="0" smtClean="0"/>
              <a:t>It is not a satellite (moon).</a:t>
            </a:r>
          </a:p>
          <a:p>
            <a:r>
              <a:rPr lang="en-US" sz="3200" dirty="0" smtClean="0"/>
              <a:t>It has cleared its orbit of smaller objects.</a:t>
            </a:r>
          </a:p>
        </p:txBody>
      </p:sp>
      <p:pic>
        <p:nvPicPr>
          <p:cNvPr id="11266" name="Picture 2" descr="Image result for inner plane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3059" y="4052930"/>
            <a:ext cx="3812869" cy="1906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66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Mercury</a:t>
            </a:r>
            <a:endParaRPr lang="en-US" dirty="0"/>
          </a:p>
        </p:txBody>
      </p:sp>
      <p:sp>
        <p:nvSpPr>
          <p:cNvPr id="3" name="Content Placeholder 2"/>
          <p:cNvSpPr>
            <a:spLocks noGrp="1"/>
          </p:cNvSpPr>
          <p:nvPr>
            <p:ph idx="1"/>
          </p:nvPr>
        </p:nvSpPr>
        <p:spPr>
          <a:xfrm>
            <a:off x="173421" y="1418897"/>
            <a:ext cx="11094136" cy="5297213"/>
          </a:xfrm>
        </p:spPr>
        <p:txBody>
          <a:bodyPr>
            <a:normAutofit lnSpcReduction="10000"/>
          </a:bodyPr>
          <a:lstStyle/>
          <a:p>
            <a:pPr fontAlgn="base"/>
            <a:r>
              <a:rPr lang="en-US" sz="3200" dirty="0" smtClean="0">
                <a:effectLst/>
              </a:rPr>
              <a:t>Mercury is the </a:t>
            </a:r>
            <a:r>
              <a:rPr lang="en-US" sz="3200" u="sng" dirty="0" smtClean="0">
                <a:effectLst/>
              </a:rPr>
              <a:t>nearest</a:t>
            </a:r>
            <a:r>
              <a:rPr lang="en-US" sz="3200" dirty="0" smtClean="0">
                <a:effectLst/>
              </a:rPr>
              <a:t> </a:t>
            </a:r>
            <a:r>
              <a:rPr lang="en-US" sz="3200" dirty="0">
                <a:effectLst/>
              </a:rPr>
              <a:t>planet to </a:t>
            </a:r>
            <a:r>
              <a:rPr lang="en-US" sz="3200" u="sng" dirty="0">
                <a:effectLst/>
              </a:rPr>
              <a:t>S</a:t>
            </a:r>
            <a:r>
              <a:rPr lang="en-US" sz="3200" u="sng" dirty="0" smtClean="0">
                <a:effectLst/>
              </a:rPr>
              <a:t>un</a:t>
            </a:r>
            <a:r>
              <a:rPr lang="en-US" sz="3200" dirty="0" smtClean="0">
                <a:effectLst/>
              </a:rPr>
              <a:t>.</a:t>
            </a:r>
            <a:endParaRPr lang="en-US" sz="3200" dirty="0">
              <a:effectLst/>
            </a:endParaRPr>
          </a:p>
          <a:p>
            <a:pPr fontAlgn="base"/>
            <a:r>
              <a:rPr lang="en-US" sz="3200" dirty="0">
                <a:effectLst/>
              </a:rPr>
              <a:t>Our </a:t>
            </a:r>
            <a:r>
              <a:rPr lang="en-US" sz="3200" u="sng" dirty="0">
                <a:effectLst/>
              </a:rPr>
              <a:t>M</a:t>
            </a:r>
            <a:r>
              <a:rPr lang="en-US" sz="3200" u="sng" dirty="0" smtClean="0">
                <a:effectLst/>
              </a:rPr>
              <a:t>oon</a:t>
            </a:r>
            <a:r>
              <a:rPr lang="en-US" sz="3200" dirty="0" smtClean="0">
                <a:effectLst/>
              </a:rPr>
              <a:t> </a:t>
            </a:r>
            <a:r>
              <a:rPr lang="en-US" sz="3200" dirty="0">
                <a:effectLst/>
              </a:rPr>
              <a:t>and </a:t>
            </a:r>
            <a:r>
              <a:rPr lang="en-US" sz="3200" dirty="0" smtClean="0">
                <a:effectLst/>
              </a:rPr>
              <a:t>Mercury’s </a:t>
            </a:r>
            <a:r>
              <a:rPr lang="en-US" sz="3200" dirty="0">
                <a:effectLst/>
              </a:rPr>
              <a:t>surface are </a:t>
            </a:r>
            <a:r>
              <a:rPr lang="en-US" sz="3200" u="sng" dirty="0" smtClean="0">
                <a:effectLst/>
              </a:rPr>
              <a:t>similar</a:t>
            </a:r>
            <a:r>
              <a:rPr lang="en-US" sz="3200" dirty="0" smtClean="0">
                <a:effectLst/>
              </a:rPr>
              <a:t>.</a:t>
            </a:r>
            <a:endParaRPr lang="en-US" sz="3200" dirty="0">
              <a:effectLst/>
            </a:endParaRPr>
          </a:p>
          <a:p>
            <a:pPr fontAlgn="base"/>
            <a:r>
              <a:rPr lang="en-US" sz="3200" dirty="0">
                <a:effectLst/>
              </a:rPr>
              <a:t>It has a very </a:t>
            </a:r>
            <a:r>
              <a:rPr lang="en-US" sz="3200" u="sng" dirty="0">
                <a:effectLst/>
              </a:rPr>
              <a:t>thin</a:t>
            </a:r>
            <a:r>
              <a:rPr lang="en-US" sz="3200" dirty="0">
                <a:effectLst/>
              </a:rPr>
              <a:t> atmosphere it has </a:t>
            </a:r>
            <a:r>
              <a:rPr lang="en-US" sz="3200" u="sng" dirty="0">
                <a:effectLst/>
              </a:rPr>
              <a:t>no</a:t>
            </a:r>
            <a:r>
              <a:rPr lang="en-US" sz="3200" dirty="0">
                <a:effectLst/>
              </a:rPr>
              <a:t> </a:t>
            </a:r>
            <a:r>
              <a:rPr lang="en-US" sz="3200" u="sng" dirty="0" smtClean="0">
                <a:effectLst/>
              </a:rPr>
              <a:t>moons</a:t>
            </a:r>
            <a:r>
              <a:rPr lang="en-US" sz="3200" dirty="0" smtClean="0">
                <a:effectLst/>
              </a:rPr>
              <a:t>.</a:t>
            </a:r>
            <a:endParaRPr lang="en-US" sz="3200" dirty="0">
              <a:effectLst/>
            </a:endParaRPr>
          </a:p>
          <a:p>
            <a:pPr fontAlgn="base"/>
            <a:r>
              <a:rPr lang="en-US" sz="3200" dirty="0" smtClean="0">
                <a:effectLst/>
              </a:rPr>
              <a:t>Daytime Temperature: </a:t>
            </a:r>
            <a:r>
              <a:rPr lang="en-US" sz="3200" u="sng" dirty="0" smtClean="0">
                <a:effectLst/>
              </a:rPr>
              <a:t>662</a:t>
            </a:r>
            <a:r>
              <a:rPr lang="en-US" sz="3200" u="sng" baseline="30000" dirty="0" smtClean="0">
                <a:effectLst/>
              </a:rPr>
              <a:t>o</a:t>
            </a:r>
            <a:r>
              <a:rPr lang="en-US" sz="3200" u="sng" dirty="0" smtClean="0">
                <a:effectLst/>
              </a:rPr>
              <a:t>F</a:t>
            </a:r>
            <a:r>
              <a:rPr lang="en-US" sz="3200" dirty="0" smtClean="0">
                <a:effectLst/>
              </a:rPr>
              <a:t> </a:t>
            </a:r>
          </a:p>
          <a:p>
            <a:pPr fontAlgn="base"/>
            <a:r>
              <a:rPr lang="en-US" sz="3200" dirty="0" smtClean="0">
                <a:effectLst/>
              </a:rPr>
              <a:t>Nighttime Temperature: </a:t>
            </a:r>
            <a:r>
              <a:rPr lang="en-US" sz="3200" u="sng" dirty="0">
                <a:effectLst/>
              </a:rPr>
              <a:t>-</a:t>
            </a:r>
            <a:r>
              <a:rPr lang="en-US" sz="3200" u="sng" dirty="0" smtClean="0">
                <a:effectLst/>
              </a:rPr>
              <a:t>274</a:t>
            </a:r>
            <a:r>
              <a:rPr lang="en-US" sz="3200" u="sng" baseline="30000" dirty="0" smtClean="0">
                <a:effectLst/>
              </a:rPr>
              <a:t>o</a:t>
            </a:r>
            <a:r>
              <a:rPr lang="en-US" sz="3200" u="sng" dirty="0" smtClean="0">
                <a:effectLst/>
              </a:rPr>
              <a:t>F </a:t>
            </a:r>
          </a:p>
          <a:p>
            <a:pPr fontAlgn="base"/>
            <a:r>
              <a:rPr lang="en-US" sz="3200" dirty="0" smtClean="0">
                <a:effectLst/>
              </a:rPr>
              <a:t>Rotation: </a:t>
            </a:r>
            <a:r>
              <a:rPr lang="en-US" sz="3200" u="sng" dirty="0">
                <a:effectLst/>
              </a:rPr>
              <a:t>58.7 days</a:t>
            </a:r>
          </a:p>
          <a:p>
            <a:pPr fontAlgn="base"/>
            <a:r>
              <a:rPr lang="en-US" sz="3200" dirty="0" smtClean="0">
                <a:effectLst/>
              </a:rPr>
              <a:t>Revolution: </a:t>
            </a:r>
            <a:r>
              <a:rPr lang="en-US" sz="3200" u="sng" dirty="0">
                <a:effectLst/>
              </a:rPr>
              <a:t>88 days</a:t>
            </a:r>
          </a:p>
          <a:p>
            <a:pPr fontAlgn="base"/>
            <a:r>
              <a:rPr lang="en-US" sz="3200" dirty="0">
                <a:effectLst/>
              </a:rPr>
              <a:t>Distance from </a:t>
            </a:r>
            <a:r>
              <a:rPr lang="en-US" sz="3200" dirty="0" smtClean="0">
                <a:effectLst/>
              </a:rPr>
              <a:t>Sun: </a:t>
            </a:r>
            <a:r>
              <a:rPr lang="en-US" sz="3200" u="sng" dirty="0">
                <a:effectLst/>
              </a:rPr>
              <a:t>0.39AU</a:t>
            </a:r>
          </a:p>
          <a:p>
            <a:endParaRPr lang="en-US" dirty="0"/>
          </a:p>
        </p:txBody>
      </p:sp>
      <p:pic>
        <p:nvPicPr>
          <p:cNvPr id="4" name="Content Placeholder 3" descr="mercury.png"/>
          <p:cNvPicPr>
            <a:picLocks noChangeAspect="1"/>
          </p:cNvPicPr>
          <p:nvPr/>
        </p:nvPicPr>
        <p:blipFill>
          <a:blip r:embed="rId2" cstate="print"/>
          <a:stretch>
            <a:fillRect/>
          </a:stretch>
        </p:blipFill>
        <p:spPr>
          <a:xfrm>
            <a:off x="8970579" y="392658"/>
            <a:ext cx="2895461" cy="2895461"/>
          </a:xfrm>
          <a:prstGeom prst="rect">
            <a:avLst/>
          </a:prstGeom>
        </p:spPr>
      </p:pic>
      <p:pic>
        <p:nvPicPr>
          <p:cNvPr id="5" name="Picture 4" descr="Image result for mercu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214" y="4640317"/>
            <a:ext cx="3525692" cy="1836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68260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Venus</a:t>
            </a:r>
            <a:endParaRPr lang="en-US" dirty="0"/>
          </a:p>
        </p:txBody>
      </p:sp>
      <p:sp>
        <p:nvSpPr>
          <p:cNvPr id="3" name="Content Placeholder 2"/>
          <p:cNvSpPr>
            <a:spLocks noGrp="1"/>
          </p:cNvSpPr>
          <p:nvPr>
            <p:ph idx="1"/>
          </p:nvPr>
        </p:nvSpPr>
        <p:spPr>
          <a:xfrm>
            <a:off x="913795" y="2022462"/>
            <a:ext cx="10353762" cy="4646352"/>
          </a:xfrm>
        </p:spPr>
        <p:txBody>
          <a:bodyPr>
            <a:noAutofit/>
          </a:bodyPr>
          <a:lstStyle/>
          <a:p>
            <a:r>
              <a:rPr lang="en-US" sz="3200" u="sng" dirty="0" smtClean="0"/>
              <a:t>2</a:t>
            </a:r>
            <a:r>
              <a:rPr lang="en-US" sz="3200" u="sng" baseline="30000" dirty="0" smtClean="0"/>
              <a:t>nd</a:t>
            </a:r>
            <a:r>
              <a:rPr lang="en-US" sz="3200" u="sng" dirty="0" smtClean="0"/>
              <a:t> </a:t>
            </a:r>
            <a:r>
              <a:rPr lang="en-US" sz="3200" dirty="0" smtClean="0"/>
              <a:t>planet from the Sun.</a:t>
            </a:r>
          </a:p>
          <a:p>
            <a:r>
              <a:rPr lang="en-US" sz="3200" dirty="0" smtClean="0"/>
              <a:t>Spins </a:t>
            </a:r>
            <a:r>
              <a:rPr lang="en-US" sz="3200" u="sng" dirty="0" smtClean="0"/>
              <a:t>slowly </a:t>
            </a:r>
            <a:r>
              <a:rPr lang="en-US" sz="3200" dirty="0" smtClean="0"/>
              <a:t>backwards as it </a:t>
            </a:r>
            <a:r>
              <a:rPr lang="en-US" sz="3200" u="sng" dirty="0" smtClean="0"/>
              <a:t>orbits</a:t>
            </a:r>
            <a:r>
              <a:rPr lang="en-US" sz="3200" dirty="0" smtClean="0"/>
              <a:t> the Sun.</a:t>
            </a:r>
          </a:p>
          <a:p>
            <a:r>
              <a:rPr lang="en-US" sz="3200" dirty="0" smtClean="0"/>
              <a:t>Its </a:t>
            </a:r>
            <a:r>
              <a:rPr lang="en-US" sz="3200" u="sng" dirty="0" smtClean="0"/>
              <a:t>atmosphere</a:t>
            </a:r>
            <a:r>
              <a:rPr lang="en-US" sz="3200" dirty="0" smtClean="0"/>
              <a:t> is mostly made up of </a:t>
            </a:r>
            <a:r>
              <a:rPr lang="en-US" sz="3200" u="sng" dirty="0" smtClean="0"/>
              <a:t>CO</a:t>
            </a:r>
            <a:r>
              <a:rPr lang="en-US" sz="3200" u="sng" baseline="-25000" dirty="0" smtClean="0"/>
              <a:t>2</a:t>
            </a:r>
            <a:r>
              <a:rPr lang="en-US" sz="3200" dirty="0" smtClean="0"/>
              <a:t>.</a:t>
            </a:r>
          </a:p>
          <a:p>
            <a:r>
              <a:rPr lang="en-US" sz="3200" dirty="0" smtClean="0"/>
              <a:t>Atmosphere </a:t>
            </a:r>
            <a:r>
              <a:rPr lang="en-US" sz="3200" dirty="0"/>
              <a:t> </a:t>
            </a:r>
            <a:r>
              <a:rPr lang="en-US" sz="3200" u="sng" dirty="0" smtClean="0"/>
              <a:t>traps</a:t>
            </a:r>
            <a:r>
              <a:rPr lang="en-US" sz="3200" dirty="0" smtClean="0"/>
              <a:t> heat making Venus the </a:t>
            </a:r>
            <a:r>
              <a:rPr lang="en-US" sz="3200" u="sng" dirty="0" smtClean="0"/>
              <a:t>hottest </a:t>
            </a:r>
            <a:r>
              <a:rPr lang="en-US" sz="3200" dirty="0" smtClean="0"/>
              <a:t>planet. </a:t>
            </a:r>
            <a:r>
              <a:rPr lang="en-US" sz="3200" u="sng" dirty="0" smtClean="0"/>
              <a:t>860</a:t>
            </a:r>
            <a:r>
              <a:rPr lang="en-US" sz="3200" u="sng" baseline="30000" dirty="0" smtClean="0"/>
              <a:t>o</a:t>
            </a:r>
            <a:r>
              <a:rPr lang="en-US" sz="3200" u="sng" dirty="0" smtClean="0"/>
              <a:t>F</a:t>
            </a:r>
          </a:p>
          <a:p>
            <a:r>
              <a:rPr lang="en-US" sz="3200" dirty="0" smtClean="0"/>
              <a:t>Surface is dominated largely by </a:t>
            </a:r>
            <a:r>
              <a:rPr lang="en-US" sz="3200" u="sng" dirty="0" smtClean="0"/>
              <a:t>volcanic </a:t>
            </a:r>
            <a:r>
              <a:rPr lang="en-US" sz="3200" dirty="0" smtClean="0"/>
              <a:t>activity.</a:t>
            </a:r>
          </a:p>
        </p:txBody>
      </p:sp>
      <p:pic>
        <p:nvPicPr>
          <p:cNvPr id="4" name="Picture 2" descr="Image result for venu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27649" y="256760"/>
            <a:ext cx="2857500" cy="2032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venus2.png"/>
          <p:cNvPicPr>
            <a:picLocks noChangeAspect="1"/>
          </p:cNvPicPr>
          <p:nvPr/>
        </p:nvPicPr>
        <p:blipFill>
          <a:blip r:embed="rId3" cstate="print"/>
          <a:stretch>
            <a:fillRect/>
          </a:stretch>
        </p:blipFill>
        <p:spPr>
          <a:xfrm>
            <a:off x="1182412" y="288255"/>
            <a:ext cx="1734207" cy="1734207"/>
          </a:xfrm>
          <a:prstGeom prst="rect">
            <a:avLst/>
          </a:prstGeom>
        </p:spPr>
      </p:pic>
    </p:spTree>
    <p:extLst>
      <p:ext uri="{BB962C8B-B14F-4D97-AF65-F5344CB8AC3E}">
        <p14:creationId xmlns:p14="http://schemas.microsoft.com/office/powerpoint/2010/main" val="16663815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venus</a:t>
            </a:r>
            <a:endParaRPr lang="en-US" dirty="0"/>
          </a:p>
        </p:txBody>
      </p:sp>
      <p:sp>
        <p:nvSpPr>
          <p:cNvPr id="3" name="Content Placeholder 2"/>
          <p:cNvSpPr>
            <a:spLocks noGrp="1"/>
          </p:cNvSpPr>
          <p:nvPr>
            <p:ph idx="1"/>
          </p:nvPr>
        </p:nvSpPr>
        <p:spPr/>
        <p:txBody>
          <a:bodyPr/>
          <a:lstStyle/>
          <a:p>
            <a:r>
              <a:rPr lang="en-US" sz="3200" dirty="0"/>
              <a:t>Very few </a:t>
            </a:r>
            <a:r>
              <a:rPr lang="en-US" sz="3200" u="sng" dirty="0"/>
              <a:t>craters</a:t>
            </a:r>
            <a:r>
              <a:rPr lang="en-US" sz="3200" dirty="0"/>
              <a:t> on Venus.</a:t>
            </a:r>
          </a:p>
          <a:p>
            <a:r>
              <a:rPr lang="en-US" sz="3200" dirty="0"/>
              <a:t>No </a:t>
            </a:r>
            <a:r>
              <a:rPr lang="en-US" sz="3200" u="sng" dirty="0"/>
              <a:t>moons</a:t>
            </a:r>
            <a:r>
              <a:rPr lang="en-US" sz="3200" dirty="0"/>
              <a:t>.</a:t>
            </a:r>
          </a:p>
          <a:p>
            <a:r>
              <a:rPr lang="en-US" sz="3200" dirty="0"/>
              <a:t>Rotation: </a:t>
            </a:r>
            <a:r>
              <a:rPr lang="en-US" sz="3200" u="sng" dirty="0"/>
              <a:t>243 days</a:t>
            </a:r>
          </a:p>
          <a:p>
            <a:r>
              <a:rPr lang="en-US" sz="3200" dirty="0"/>
              <a:t>Revolution: </a:t>
            </a:r>
            <a:r>
              <a:rPr lang="en-US" sz="3200" u="sng" dirty="0"/>
              <a:t>224.7 days</a:t>
            </a:r>
          </a:p>
          <a:p>
            <a:r>
              <a:rPr lang="en-US" sz="3200" dirty="0"/>
              <a:t>Distance from the Sun: </a:t>
            </a:r>
            <a:r>
              <a:rPr lang="en-US" sz="3200" u="sng" dirty="0"/>
              <a:t>0.72 AU</a:t>
            </a:r>
          </a:p>
          <a:p>
            <a:endParaRPr lang="en-US" dirty="0"/>
          </a:p>
        </p:txBody>
      </p:sp>
      <p:pic>
        <p:nvPicPr>
          <p:cNvPr id="4" name="Picture 2" descr="Image result for ven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2072" y="2096064"/>
            <a:ext cx="3851126" cy="3080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9446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10360"/>
            <a:ext cx="10353761" cy="851337"/>
          </a:xfrm>
        </p:spPr>
        <p:txBody>
          <a:bodyPr/>
          <a:lstStyle/>
          <a:p>
            <a:r>
              <a:rPr lang="en-US" dirty="0" smtClean="0"/>
              <a:t>Earth</a:t>
            </a:r>
            <a:endParaRPr lang="en-US" dirty="0"/>
          </a:p>
        </p:txBody>
      </p:sp>
      <p:sp>
        <p:nvSpPr>
          <p:cNvPr id="3" name="Content Placeholder 2"/>
          <p:cNvSpPr>
            <a:spLocks noGrp="1"/>
          </p:cNvSpPr>
          <p:nvPr>
            <p:ph idx="1"/>
          </p:nvPr>
        </p:nvSpPr>
        <p:spPr>
          <a:xfrm>
            <a:off x="141890" y="677917"/>
            <a:ext cx="11902965" cy="5113283"/>
          </a:xfrm>
        </p:spPr>
        <p:txBody>
          <a:bodyPr>
            <a:noAutofit/>
          </a:bodyPr>
          <a:lstStyle/>
          <a:p>
            <a:r>
              <a:rPr lang="en-US" sz="3200" u="sng" dirty="0" smtClean="0"/>
              <a:t>3</a:t>
            </a:r>
            <a:r>
              <a:rPr lang="en-US" sz="3200" u="sng" baseline="30000" dirty="0" smtClean="0"/>
              <a:t>rd</a:t>
            </a:r>
            <a:r>
              <a:rPr lang="en-US" sz="3200" u="sng" dirty="0" smtClean="0"/>
              <a:t> </a:t>
            </a:r>
            <a:r>
              <a:rPr lang="en-US" sz="3200" dirty="0" smtClean="0"/>
              <a:t>planet from the Sun.</a:t>
            </a:r>
          </a:p>
          <a:p>
            <a:r>
              <a:rPr lang="en-US" sz="3200" dirty="0" smtClean="0"/>
              <a:t>Covered by about </a:t>
            </a:r>
            <a:r>
              <a:rPr lang="en-US" sz="3200" u="sng" dirty="0" smtClean="0"/>
              <a:t>70% </a:t>
            </a:r>
            <a:r>
              <a:rPr lang="en-US" sz="3200" dirty="0" smtClean="0"/>
              <a:t>water and </a:t>
            </a:r>
            <a:r>
              <a:rPr lang="en-US" sz="3200" u="sng" dirty="0" smtClean="0"/>
              <a:t>30% </a:t>
            </a:r>
            <a:r>
              <a:rPr lang="en-US" sz="3200" dirty="0" smtClean="0"/>
              <a:t>land.</a:t>
            </a:r>
          </a:p>
          <a:p>
            <a:r>
              <a:rPr lang="en-US" sz="3200" dirty="0" smtClean="0"/>
              <a:t>One large </a:t>
            </a:r>
            <a:r>
              <a:rPr lang="en-US" sz="3200" u="sng" dirty="0" smtClean="0"/>
              <a:t>moon</a:t>
            </a:r>
            <a:r>
              <a:rPr lang="en-US" sz="3200" dirty="0" smtClean="0"/>
              <a:t>.</a:t>
            </a:r>
          </a:p>
          <a:p>
            <a:r>
              <a:rPr lang="en-US" sz="3200" dirty="0" smtClean="0"/>
              <a:t>Only </a:t>
            </a:r>
            <a:r>
              <a:rPr lang="en-US" sz="3200" u="sng" dirty="0" smtClean="0"/>
              <a:t>conditions</a:t>
            </a:r>
            <a:r>
              <a:rPr lang="en-US" sz="3200" dirty="0" smtClean="0"/>
              <a:t> necessary for </a:t>
            </a:r>
            <a:r>
              <a:rPr lang="en-US" sz="3200" u="sng" dirty="0" smtClean="0"/>
              <a:t>life</a:t>
            </a:r>
            <a:r>
              <a:rPr lang="en-US" sz="3200" dirty="0" smtClean="0"/>
              <a:t> as we know it in our </a:t>
            </a:r>
            <a:r>
              <a:rPr lang="en-US" sz="3200" u="sng" dirty="0" smtClean="0"/>
              <a:t>solar</a:t>
            </a:r>
            <a:r>
              <a:rPr lang="en-US" sz="3200" dirty="0" smtClean="0"/>
              <a:t> </a:t>
            </a:r>
            <a:r>
              <a:rPr lang="en-US" sz="3200" u="sng" dirty="0" smtClean="0"/>
              <a:t>system.</a:t>
            </a:r>
          </a:p>
          <a:p>
            <a:r>
              <a:rPr lang="en-US" sz="3200" dirty="0" smtClean="0"/>
              <a:t>Has volcanoes, </a:t>
            </a:r>
            <a:r>
              <a:rPr lang="en-US" sz="3200" u="sng" dirty="0" smtClean="0"/>
              <a:t>mountains</a:t>
            </a:r>
            <a:r>
              <a:rPr lang="en-US" sz="3200" dirty="0" smtClean="0"/>
              <a:t>, earthquakes and a few </a:t>
            </a:r>
            <a:r>
              <a:rPr lang="en-US" sz="3200" u="sng" dirty="0" smtClean="0"/>
              <a:t>craters</a:t>
            </a:r>
            <a:r>
              <a:rPr lang="en-US" sz="3200" dirty="0" smtClean="0"/>
              <a:t>.</a:t>
            </a:r>
          </a:p>
          <a:p>
            <a:r>
              <a:rPr lang="en-US" sz="3200" dirty="0" smtClean="0"/>
              <a:t>Rotation: </a:t>
            </a:r>
            <a:r>
              <a:rPr lang="en-US" sz="3200" u="sng" dirty="0" smtClean="0"/>
              <a:t>24 hours</a:t>
            </a:r>
            <a:r>
              <a:rPr lang="en-US" sz="3200" dirty="0" smtClean="0"/>
              <a:t>			</a:t>
            </a:r>
          </a:p>
          <a:p>
            <a:r>
              <a:rPr lang="en-US" sz="3200" dirty="0" smtClean="0"/>
              <a:t>Revolution: </a:t>
            </a:r>
            <a:r>
              <a:rPr lang="en-US" sz="3200" u="sng" dirty="0" smtClean="0"/>
              <a:t>365.25 days</a:t>
            </a:r>
          </a:p>
          <a:p>
            <a:r>
              <a:rPr lang="en-US" sz="3200" dirty="0" smtClean="0"/>
              <a:t>Distance from Sun: </a:t>
            </a:r>
            <a:r>
              <a:rPr lang="en-US" sz="3200" u="sng" dirty="0" smtClean="0"/>
              <a:t>1 AU</a:t>
            </a:r>
            <a:endParaRPr lang="en-US" sz="3200" u="sng" dirty="0"/>
          </a:p>
        </p:txBody>
      </p:sp>
      <p:pic>
        <p:nvPicPr>
          <p:cNvPr id="4" name="Content Placeholder 3" descr="imagesAUFDAISE.jpg"/>
          <p:cNvPicPr>
            <a:picLocks noChangeAspect="1"/>
          </p:cNvPicPr>
          <p:nvPr/>
        </p:nvPicPr>
        <p:blipFill>
          <a:blip r:embed="rId2" cstate="print"/>
          <a:stretch>
            <a:fillRect/>
          </a:stretch>
        </p:blipFill>
        <p:spPr>
          <a:xfrm>
            <a:off x="9296166" y="552768"/>
            <a:ext cx="2360039" cy="1889912"/>
          </a:xfrm>
          <a:prstGeom prst="rect">
            <a:avLst/>
          </a:prstGeom>
        </p:spPr>
      </p:pic>
    </p:spTree>
    <p:extLst>
      <p:ext uri="{BB962C8B-B14F-4D97-AF65-F5344CB8AC3E}">
        <p14:creationId xmlns:p14="http://schemas.microsoft.com/office/powerpoint/2010/main" val="25999788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
            <a:ext cx="10353761" cy="804042"/>
          </a:xfrm>
        </p:spPr>
        <p:txBody>
          <a:bodyPr/>
          <a:lstStyle/>
          <a:p>
            <a:r>
              <a:rPr lang="en-US" dirty="0" smtClean="0"/>
              <a:t>The Moon</a:t>
            </a:r>
            <a:endParaRPr lang="en-US" dirty="0"/>
          </a:p>
        </p:txBody>
      </p:sp>
      <p:sp>
        <p:nvSpPr>
          <p:cNvPr id="3" name="Content Placeholder 2"/>
          <p:cNvSpPr>
            <a:spLocks noGrp="1"/>
          </p:cNvSpPr>
          <p:nvPr>
            <p:ph idx="1"/>
          </p:nvPr>
        </p:nvSpPr>
        <p:spPr>
          <a:xfrm>
            <a:off x="913795" y="804041"/>
            <a:ext cx="10353762" cy="5533697"/>
          </a:xfrm>
        </p:spPr>
        <p:txBody>
          <a:bodyPr>
            <a:noAutofit/>
          </a:bodyPr>
          <a:lstStyle/>
          <a:p>
            <a:r>
              <a:rPr lang="en-US" sz="3200" dirty="0" smtClean="0"/>
              <a:t>First </a:t>
            </a:r>
            <a:r>
              <a:rPr lang="en-US" sz="3200" u="sng" dirty="0" smtClean="0"/>
              <a:t>astronauts</a:t>
            </a:r>
            <a:r>
              <a:rPr lang="en-US" sz="3200" dirty="0" smtClean="0"/>
              <a:t> walked in powdery dust.</a:t>
            </a:r>
          </a:p>
          <a:p>
            <a:r>
              <a:rPr lang="en-US" sz="3200" dirty="0" smtClean="0"/>
              <a:t>Footprints are still there.  No </a:t>
            </a:r>
            <a:r>
              <a:rPr lang="en-US" sz="3200" u="sng" dirty="0" smtClean="0"/>
              <a:t>wind.</a:t>
            </a:r>
          </a:p>
          <a:p>
            <a:r>
              <a:rPr lang="en-US" sz="3200" dirty="0" smtClean="0"/>
              <a:t>Light colored areas are </a:t>
            </a:r>
            <a:r>
              <a:rPr lang="en-US" sz="3200" u="sng" dirty="0" smtClean="0"/>
              <a:t>craters</a:t>
            </a:r>
            <a:r>
              <a:rPr lang="en-US" sz="3200" dirty="0" smtClean="0"/>
              <a:t>, </a:t>
            </a:r>
            <a:r>
              <a:rPr lang="en-US" sz="3200" u="sng" dirty="0" smtClean="0"/>
              <a:t>highlands</a:t>
            </a:r>
            <a:r>
              <a:rPr lang="en-US" sz="3200" dirty="0" smtClean="0"/>
              <a:t> and </a:t>
            </a:r>
            <a:r>
              <a:rPr lang="en-US" sz="3200" u="sng" dirty="0" smtClean="0"/>
              <a:t>mountains</a:t>
            </a:r>
            <a:r>
              <a:rPr lang="en-US" sz="3200" dirty="0" smtClean="0"/>
              <a:t>.</a:t>
            </a:r>
          </a:p>
          <a:p>
            <a:r>
              <a:rPr lang="en-US" sz="3200" dirty="0" smtClean="0"/>
              <a:t>Dark areas are </a:t>
            </a:r>
            <a:r>
              <a:rPr lang="en-US" sz="3200" u="sng" dirty="0" smtClean="0"/>
              <a:t>plains</a:t>
            </a:r>
            <a:r>
              <a:rPr lang="en-US" sz="3200" dirty="0" smtClean="0"/>
              <a:t>.</a:t>
            </a:r>
          </a:p>
          <a:p>
            <a:r>
              <a:rPr lang="en-US" sz="3200" dirty="0" smtClean="0"/>
              <a:t>Some of plains were made when huge space </a:t>
            </a:r>
            <a:r>
              <a:rPr lang="en-US" sz="3200" u="sng" dirty="0" smtClean="0"/>
              <a:t>rocks</a:t>
            </a:r>
            <a:r>
              <a:rPr lang="en-US" sz="3200" dirty="0" smtClean="0"/>
              <a:t> hit the moon and they later filled in with</a:t>
            </a:r>
            <a:r>
              <a:rPr lang="en-US" sz="3200" u="sng" dirty="0" smtClean="0"/>
              <a:t> lava</a:t>
            </a:r>
            <a:r>
              <a:rPr lang="en-US" sz="3200" dirty="0" smtClean="0"/>
              <a:t>.</a:t>
            </a:r>
          </a:p>
          <a:p>
            <a:r>
              <a:rPr lang="en-US" sz="3200" dirty="0" smtClean="0"/>
              <a:t>The moon has no </a:t>
            </a:r>
            <a:r>
              <a:rPr lang="en-US" sz="3200" u="sng" dirty="0" smtClean="0"/>
              <a:t>air</a:t>
            </a:r>
            <a:r>
              <a:rPr lang="en-US" sz="3200" dirty="0" smtClean="0"/>
              <a:t>, </a:t>
            </a:r>
            <a:r>
              <a:rPr lang="en-US" sz="3200" u="sng" dirty="0" smtClean="0"/>
              <a:t>wind</a:t>
            </a:r>
            <a:r>
              <a:rPr lang="en-US" sz="3200" dirty="0" smtClean="0"/>
              <a:t>, or </a:t>
            </a:r>
            <a:r>
              <a:rPr lang="en-US" sz="3200" u="sng" dirty="0" smtClean="0"/>
              <a:t>water</a:t>
            </a:r>
            <a:r>
              <a:rPr lang="en-US" sz="3200" dirty="0" smtClean="0"/>
              <a:t> so it has no erosion.</a:t>
            </a:r>
            <a:endParaRPr lang="en-US" sz="3200" dirty="0"/>
          </a:p>
        </p:txBody>
      </p:sp>
      <p:pic>
        <p:nvPicPr>
          <p:cNvPr id="4" name="Content Placeholder 3" descr="space shuttle.jpg"/>
          <p:cNvPicPr>
            <a:picLocks noChangeAspect="1"/>
          </p:cNvPicPr>
          <p:nvPr/>
        </p:nvPicPr>
        <p:blipFill>
          <a:blip r:embed="rId2" cstate="print"/>
          <a:stretch>
            <a:fillRect/>
          </a:stretch>
        </p:blipFill>
        <p:spPr>
          <a:xfrm>
            <a:off x="8955280" y="662152"/>
            <a:ext cx="2895600" cy="1581150"/>
          </a:xfrm>
          <a:prstGeom prst="rect">
            <a:avLst/>
          </a:prstGeom>
        </p:spPr>
      </p:pic>
    </p:spTree>
    <p:extLst>
      <p:ext uri="{BB962C8B-B14F-4D97-AF65-F5344CB8AC3E}">
        <p14:creationId xmlns:p14="http://schemas.microsoft.com/office/powerpoint/2010/main" val="5042933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0"/>
            <a:ext cx="10353761" cy="614855"/>
          </a:xfrm>
        </p:spPr>
        <p:txBody>
          <a:bodyPr/>
          <a:lstStyle/>
          <a:p>
            <a:r>
              <a:rPr lang="en-US" dirty="0" smtClean="0"/>
              <a:t>mars</a:t>
            </a:r>
            <a:endParaRPr lang="en-US" dirty="0"/>
          </a:p>
        </p:txBody>
      </p:sp>
      <p:sp>
        <p:nvSpPr>
          <p:cNvPr id="3" name="Content Placeholder 2"/>
          <p:cNvSpPr>
            <a:spLocks noGrp="1"/>
          </p:cNvSpPr>
          <p:nvPr>
            <p:ph idx="1"/>
          </p:nvPr>
        </p:nvSpPr>
        <p:spPr>
          <a:xfrm>
            <a:off x="913795" y="614855"/>
            <a:ext cx="10353762" cy="6022427"/>
          </a:xfrm>
        </p:spPr>
        <p:txBody>
          <a:bodyPr>
            <a:noAutofit/>
          </a:bodyPr>
          <a:lstStyle/>
          <a:p>
            <a:r>
              <a:rPr lang="en-US" sz="2800" u="sng" dirty="0" smtClean="0"/>
              <a:t>4</a:t>
            </a:r>
            <a:r>
              <a:rPr lang="en-US" sz="2800" u="sng" baseline="30000" dirty="0" smtClean="0"/>
              <a:t>th</a:t>
            </a:r>
            <a:r>
              <a:rPr lang="en-US" sz="2800" dirty="0" smtClean="0"/>
              <a:t> planet from the Sun.</a:t>
            </a:r>
          </a:p>
          <a:p>
            <a:r>
              <a:rPr lang="en-US" sz="2800" dirty="0" smtClean="0"/>
              <a:t>Iron oxides (</a:t>
            </a:r>
            <a:r>
              <a:rPr lang="en-US" sz="2800" u="sng" dirty="0" smtClean="0"/>
              <a:t>rust</a:t>
            </a:r>
            <a:r>
              <a:rPr lang="en-US" sz="2800" dirty="0" smtClean="0"/>
              <a:t>) cause its surface to be </a:t>
            </a:r>
            <a:r>
              <a:rPr lang="en-US" sz="2800" u="sng" dirty="0" smtClean="0"/>
              <a:t>reddish </a:t>
            </a:r>
            <a:r>
              <a:rPr lang="en-US" sz="2800" dirty="0" smtClean="0"/>
              <a:t>in color.</a:t>
            </a:r>
          </a:p>
          <a:p>
            <a:r>
              <a:rPr lang="en-US" sz="2800" dirty="0" smtClean="0"/>
              <a:t>It has polar </a:t>
            </a:r>
            <a:r>
              <a:rPr lang="en-US" sz="2800" u="sng" dirty="0" smtClean="0"/>
              <a:t>ice</a:t>
            </a:r>
            <a:r>
              <a:rPr lang="en-US" sz="2800" dirty="0" smtClean="0"/>
              <a:t> caps made of frozen </a:t>
            </a:r>
            <a:r>
              <a:rPr lang="en-US" sz="2800" u="sng" dirty="0" smtClean="0"/>
              <a:t>carbon dioxide </a:t>
            </a:r>
            <a:r>
              <a:rPr lang="en-US" sz="2800" dirty="0" smtClean="0"/>
              <a:t>and water </a:t>
            </a:r>
            <a:r>
              <a:rPr lang="en-US" sz="2800" u="sng" dirty="0" smtClean="0"/>
              <a:t>ice</a:t>
            </a:r>
            <a:r>
              <a:rPr lang="en-US" sz="2800" dirty="0" smtClean="0"/>
              <a:t>.</a:t>
            </a:r>
          </a:p>
          <a:p>
            <a:r>
              <a:rPr lang="en-US" sz="2800" dirty="0" smtClean="0"/>
              <a:t>2 small </a:t>
            </a:r>
            <a:r>
              <a:rPr lang="en-US" sz="2800" u="sng" dirty="0" smtClean="0"/>
              <a:t>moons</a:t>
            </a:r>
            <a:r>
              <a:rPr lang="en-US" sz="2800" dirty="0" smtClean="0"/>
              <a:t> (</a:t>
            </a:r>
            <a:r>
              <a:rPr lang="en-US" sz="2800" u="sng" dirty="0" err="1" smtClean="0"/>
              <a:t>Phobos</a:t>
            </a:r>
            <a:r>
              <a:rPr lang="en-US" sz="2800" dirty="0" smtClean="0"/>
              <a:t> &amp; </a:t>
            </a:r>
            <a:r>
              <a:rPr lang="en-US" sz="2800" u="sng" dirty="0" smtClean="0"/>
              <a:t>Deimos</a:t>
            </a:r>
            <a:r>
              <a:rPr lang="en-US" sz="2800" dirty="0" smtClean="0"/>
              <a:t>)</a:t>
            </a:r>
          </a:p>
          <a:p>
            <a:r>
              <a:rPr lang="en-US" sz="2800" dirty="0" smtClean="0"/>
              <a:t>Thin atmosphere, less than </a:t>
            </a:r>
            <a:r>
              <a:rPr lang="en-US" sz="2800" u="sng" dirty="0" smtClean="0"/>
              <a:t>1% </a:t>
            </a:r>
            <a:r>
              <a:rPr lang="en-US" sz="2800" dirty="0" smtClean="0"/>
              <a:t>of Earth’s.</a:t>
            </a:r>
          </a:p>
          <a:p>
            <a:r>
              <a:rPr lang="en-US" sz="2800" dirty="0" smtClean="0"/>
              <a:t>Huge </a:t>
            </a:r>
            <a:r>
              <a:rPr lang="en-US" sz="2800" u="sng" dirty="0" smtClean="0"/>
              <a:t>dust</a:t>
            </a:r>
            <a:r>
              <a:rPr lang="en-US" sz="2800" dirty="0" smtClean="0"/>
              <a:t> </a:t>
            </a:r>
            <a:r>
              <a:rPr lang="en-US" sz="2800" u="sng" dirty="0" smtClean="0"/>
              <a:t>storms</a:t>
            </a:r>
            <a:r>
              <a:rPr lang="en-US" sz="2800" dirty="0" smtClean="0"/>
              <a:t> sometimes cover the surface.</a:t>
            </a:r>
          </a:p>
          <a:p>
            <a:r>
              <a:rPr lang="en-US" sz="2800" dirty="0" smtClean="0"/>
              <a:t>Rotation: </a:t>
            </a:r>
            <a:r>
              <a:rPr lang="en-US" sz="2800" u="sng" dirty="0" smtClean="0"/>
              <a:t>24.6 hours</a:t>
            </a:r>
          </a:p>
          <a:p>
            <a:r>
              <a:rPr lang="en-US" sz="2800" dirty="0" smtClean="0"/>
              <a:t>Revolution: </a:t>
            </a:r>
            <a:r>
              <a:rPr lang="en-US" sz="2800" u="sng" dirty="0" smtClean="0"/>
              <a:t>678 days</a:t>
            </a:r>
          </a:p>
          <a:p>
            <a:r>
              <a:rPr lang="en-US" sz="2800" dirty="0" smtClean="0"/>
              <a:t>Distance from Sun: </a:t>
            </a:r>
            <a:r>
              <a:rPr lang="en-US" sz="2800" u="sng" dirty="0" smtClean="0"/>
              <a:t>1.52 AU</a:t>
            </a:r>
            <a:endParaRPr lang="en-US" sz="2800" u="sng" dirty="0"/>
          </a:p>
        </p:txBody>
      </p:sp>
      <p:pic>
        <p:nvPicPr>
          <p:cNvPr id="4" name="Content Placeholder 3" descr="mars.jpg"/>
          <p:cNvPicPr>
            <a:picLocks noChangeAspect="1"/>
          </p:cNvPicPr>
          <p:nvPr/>
        </p:nvPicPr>
        <p:blipFill>
          <a:blip r:embed="rId2" cstate="print"/>
          <a:stretch>
            <a:fillRect/>
          </a:stretch>
        </p:blipFill>
        <p:spPr>
          <a:xfrm>
            <a:off x="9940338" y="117612"/>
            <a:ext cx="1773442" cy="1190925"/>
          </a:xfrm>
          <a:prstGeom prst="rect">
            <a:avLst/>
          </a:prstGeom>
        </p:spPr>
      </p:pic>
      <p:pic>
        <p:nvPicPr>
          <p:cNvPr id="5" name="Picture 2" descr="Image result for mars pla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2469" y="3243234"/>
            <a:ext cx="2837687" cy="2164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708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Explorer 1</a:t>
            </a:r>
            <a:br>
              <a:rPr lang="en-US" dirty="0" smtClean="0"/>
            </a:br>
            <a:r>
              <a:rPr lang="en-US" sz="2400" dirty="0"/>
              <a:t>1958</a:t>
            </a:r>
            <a:br>
              <a:rPr lang="en-US" sz="2400" dirty="0"/>
            </a:br>
            <a:r>
              <a:rPr lang="en-US" sz="2400" dirty="0"/>
              <a:t>Stayed in orbit until 1970.</a:t>
            </a:r>
            <a:br>
              <a:rPr lang="en-US" sz="2400" dirty="0"/>
            </a:br>
            <a:r>
              <a:rPr lang="en-US" sz="2400" dirty="0"/>
              <a:t>Satellites in Earth’s orbit at 17,000 mph.</a:t>
            </a:r>
            <a:r>
              <a:rPr lang="en-US" dirty="0" smtClean="0"/>
              <a:t/>
            </a:r>
            <a:br>
              <a:rPr lang="en-US" dirty="0" smtClean="0"/>
            </a:br>
            <a:endParaRPr lang="en-US" dirty="0"/>
          </a:p>
        </p:txBody>
      </p:sp>
      <p:pic>
        <p:nvPicPr>
          <p:cNvPr id="2050" name="Picture 2" descr="Image result for explorer 1"/>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693782" y="2095500"/>
            <a:ext cx="4794910" cy="3695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19445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457200"/>
            <a:ext cx="7772400" cy="914400"/>
          </a:xfrm>
        </p:spPr>
        <p:txBody>
          <a:bodyPr/>
          <a:lstStyle/>
          <a:p>
            <a:r>
              <a:rPr lang="en-US" dirty="0" smtClean="0"/>
              <a:t>Mars One </a:t>
            </a:r>
            <a:endParaRPr lang="en-US" dirty="0"/>
          </a:p>
        </p:txBody>
      </p:sp>
      <p:pic>
        <p:nvPicPr>
          <p:cNvPr id="7170" name="Picture 2" descr="http://cdn.mars-one.com/images/uploads/roadmap202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38400" y="3657601"/>
            <a:ext cx="7772400" cy="287258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590800" y="1103056"/>
            <a:ext cx="6553200" cy="2554545"/>
          </a:xfrm>
          <a:prstGeom prst="rect">
            <a:avLst/>
          </a:prstGeom>
        </p:spPr>
        <p:txBody>
          <a:bodyPr wrap="square">
            <a:spAutoFit/>
          </a:bodyPr>
          <a:lstStyle/>
          <a:p>
            <a:r>
              <a:rPr lang="en-US" sz="3200" dirty="0"/>
              <a:t>First group leaves </a:t>
            </a:r>
            <a:r>
              <a:rPr lang="en-US" sz="3200" dirty="0" smtClean="0"/>
              <a:t>2031.</a:t>
            </a:r>
            <a:endParaRPr lang="en-US" sz="3200" dirty="0"/>
          </a:p>
          <a:p>
            <a:r>
              <a:rPr lang="en-US" sz="3200" dirty="0"/>
              <a:t>2 men &amp; 2 women</a:t>
            </a:r>
          </a:p>
          <a:p>
            <a:r>
              <a:rPr lang="en-US" sz="3200" dirty="0"/>
              <a:t>2 years later they will send 4 more people.</a:t>
            </a:r>
          </a:p>
          <a:p>
            <a:r>
              <a:rPr lang="en-US" sz="3200" dirty="0"/>
              <a:t>This is a one way trip.</a:t>
            </a:r>
          </a:p>
        </p:txBody>
      </p:sp>
    </p:spTree>
    <p:extLst>
      <p:ext uri="{BB962C8B-B14F-4D97-AF65-F5344CB8AC3E}">
        <p14:creationId xmlns:p14="http://schemas.microsoft.com/office/powerpoint/2010/main" val="13792495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descr="Image result for olympus mon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81400" y="512065"/>
            <a:ext cx="5200650" cy="398716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819400" y="4724401"/>
            <a:ext cx="7010400" cy="2062103"/>
          </a:xfrm>
          <a:prstGeom prst="rect">
            <a:avLst/>
          </a:prstGeom>
        </p:spPr>
        <p:txBody>
          <a:bodyPr wrap="square">
            <a:spAutoFit/>
          </a:bodyPr>
          <a:lstStyle/>
          <a:p>
            <a:r>
              <a:rPr lang="en-US" sz="3200" dirty="0"/>
              <a:t>Olympus Mons is the largest</a:t>
            </a:r>
            <a:r>
              <a:rPr lang="en-US" sz="3200" u="sng" dirty="0"/>
              <a:t> </a:t>
            </a:r>
            <a:r>
              <a:rPr lang="en-US" sz="3200" dirty="0"/>
              <a:t>volcano in our solar system. It rises up 78,000 feet (3 times the size of Mt. Everest.)</a:t>
            </a:r>
          </a:p>
        </p:txBody>
      </p:sp>
    </p:spTree>
    <p:extLst>
      <p:ext uri="{BB962C8B-B14F-4D97-AF65-F5344CB8AC3E}">
        <p14:creationId xmlns:p14="http://schemas.microsoft.com/office/powerpoint/2010/main" val="3873429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Mars</a:t>
            </a:r>
            <a:endParaRPr lang="en-US" dirty="0"/>
          </a:p>
        </p:txBody>
      </p:sp>
      <p:sp>
        <p:nvSpPr>
          <p:cNvPr id="3" name="Content Placeholder 2"/>
          <p:cNvSpPr>
            <a:spLocks noGrp="1"/>
          </p:cNvSpPr>
          <p:nvPr>
            <p:ph idx="1"/>
          </p:nvPr>
        </p:nvSpPr>
        <p:spPr>
          <a:xfrm>
            <a:off x="2431473" y="1450428"/>
            <a:ext cx="7772400" cy="4264572"/>
          </a:xfrm>
        </p:spPr>
        <p:txBody>
          <a:bodyPr/>
          <a:lstStyle/>
          <a:p>
            <a:r>
              <a:rPr lang="en-US" sz="2800" dirty="0"/>
              <a:t>Another feature on Mars is Valles </a:t>
            </a:r>
            <a:r>
              <a:rPr lang="en-US" sz="2800" dirty="0" err="1"/>
              <a:t>Marineris</a:t>
            </a:r>
            <a:r>
              <a:rPr lang="en-US" sz="2800" dirty="0"/>
              <a:t>. This is a network of canyons that are 4000 km long and </a:t>
            </a:r>
            <a:r>
              <a:rPr lang="en-US" sz="2800" u="sng" dirty="0"/>
              <a:t>7</a:t>
            </a:r>
            <a:r>
              <a:rPr lang="en-US" sz="2800" dirty="0"/>
              <a:t> km tall. </a:t>
            </a:r>
          </a:p>
          <a:p>
            <a:endParaRPr lang="en-US" dirty="0"/>
          </a:p>
        </p:txBody>
      </p:sp>
      <p:pic>
        <p:nvPicPr>
          <p:cNvPr id="4" name="Picture 4" descr="Image result for valles mariner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7673" y="2906111"/>
            <a:ext cx="4702175" cy="3526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70567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Phobos &amp; Deimos</a:t>
            </a:r>
            <a:endParaRPr lang="en-US" dirty="0"/>
          </a:p>
        </p:txBody>
      </p:sp>
      <p:pic>
        <p:nvPicPr>
          <p:cNvPr id="4" name="Content Placeholder 3" descr="moons of mars.jpg"/>
          <p:cNvPicPr>
            <a:picLocks noGrp="1" noChangeAspect="1"/>
          </p:cNvPicPr>
          <p:nvPr>
            <p:ph idx="1"/>
          </p:nvPr>
        </p:nvPicPr>
        <p:blipFill>
          <a:blip r:embed="rId2" cstate="print"/>
          <a:stretch>
            <a:fillRect/>
          </a:stretch>
        </p:blipFill>
        <p:spPr>
          <a:xfrm>
            <a:off x="6553200" y="2667000"/>
            <a:ext cx="3790950" cy="2381250"/>
          </a:xfrm>
        </p:spPr>
      </p:pic>
      <p:sp>
        <p:nvSpPr>
          <p:cNvPr id="3" name="Rectangle 2"/>
          <p:cNvSpPr/>
          <p:nvPr/>
        </p:nvSpPr>
        <p:spPr>
          <a:xfrm>
            <a:off x="2286000" y="1600200"/>
            <a:ext cx="4572000" cy="4832092"/>
          </a:xfrm>
          <a:prstGeom prst="rect">
            <a:avLst/>
          </a:prstGeom>
        </p:spPr>
        <p:txBody>
          <a:bodyPr>
            <a:spAutoFit/>
          </a:bodyPr>
          <a:lstStyle/>
          <a:p>
            <a:r>
              <a:rPr lang="en-US" sz="2800" dirty="0"/>
              <a:t>Mars has 2 moons which are called </a:t>
            </a:r>
            <a:r>
              <a:rPr lang="en-US" sz="2800" dirty="0" err="1"/>
              <a:t>Phobos</a:t>
            </a:r>
            <a:r>
              <a:rPr lang="en-US" sz="2800" dirty="0"/>
              <a:t> and Deimos (asteroids, not round)</a:t>
            </a:r>
          </a:p>
          <a:p>
            <a:endParaRPr lang="en-US" sz="2800" dirty="0"/>
          </a:p>
          <a:p>
            <a:r>
              <a:rPr lang="en-US" sz="2800" dirty="0"/>
              <a:t>Extremely small. Smaller than most towns.</a:t>
            </a:r>
          </a:p>
          <a:p>
            <a:endParaRPr lang="en-US" sz="2800" dirty="0"/>
          </a:p>
          <a:p>
            <a:r>
              <a:rPr lang="en-US" sz="2800" dirty="0"/>
              <a:t>Phobos is moving towards Mars and will eventually crash into it.</a:t>
            </a:r>
          </a:p>
        </p:txBody>
      </p:sp>
    </p:spTree>
    <p:extLst>
      <p:ext uri="{BB962C8B-B14F-4D97-AF65-F5344CB8AC3E}">
        <p14:creationId xmlns:p14="http://schemas.microsoft.com/office/powerpoint/2010/main" val="232292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Asteroid Belt</a:t>
            </a:r>
            <a:endParaRPr lang="en-US" dirty="0"/>
          </a:p>
        </p:txBody>
      </p:sp>
      <p:pic>
        <p:nvPicPr>
          <p:cNvPr id="6" name="Picture 5" descr="aster.jpg"/>
          <p:cNvPicPr>
            <a:picLocks noChangeAspect="1"/>
          </p:cNvPicPr>
          <p:nvPr/>
        </p:nvPicPr>
        <p:blipFill>
          <a:blip r:embed="rId2" cstate="print"/>
          <a:stretch>
            <a:fillRect/>
          </a:stretch>
        </p:blipFill>
        <p:spPr>
          <a:xfrm>
            <a:off x="5410200" y="4419600"/>
            <a:ext cx="2857500" cy="1600200"/>
          </a:xfrm>
          <a:prstGeom prst="rect">
            <a:avLst/>
          </a:prstGeom>
        </p:spPr>
      </p:pic>
      <p:sp>
        <p:nvSpPr>
          <p:cNvPr id="8" name="Content Placeholder 7"/>
          <p:cNvSpPr>
            <a:spLocks noGrp="1"/>
          </p:cNvSpPr>
          <p:nvPr>
            <p:ph idx="1"/>
          </p:nvPr>
        </p:nvSpPr>
        <p:spPr>
          <a:xfrm>
            <a:off x="788276" y="1600200"/>
            <a:ext cx="9249342" cy="4572000"/>
          </a:xfrm>
        </p:spPr>
        <p:txBody>
          <a:bodyPr>
            <a:normAutofit/>
          </a:bodyPr>
          <a:lstStyle/>
          <a:p>
            <a:r>
              <a:rPr lang="en-US" sz="3200" dirty="0" smtClean="0"/>
              <a:t>Between Mars and Jupiter.</a:t>
            </a:r>
          </a:p>
          <a:p>
            <a:r>
              <a:rPr lang="en-US" sz="3200" dirty="0" smtClean="0"/>
              <a:t>1</a:t>
            </a:r>
            <a:r>
              <a:rPr lang="en-US" sz="3200" baseline="30000" dirty="0" smtClean="0"/>
              <a:t>st</a:t>
            </a:r>
            <a:r>
              <a:rPr lang="en-US" sz="3200" dirty="0" smtClean="0"/>
              <a:t> discovered in 1801.</a:t>
            </a:r>
          </a:p>
          <a:p>
            <a:r>
              <a:rPr lang="en-US" sz="3200" dirty="0" smtClean="0"/>
              <a:t>Mostly small rocks and dust.</a:t>
            </a:r>
          </a:p>
          <a:p>
            <a:r>
              <a:rPr lang="en-US" sz="3200" dirty="0" smtClean="0"/>
              <a:t>Space between the asteroids is 600,000 miles.</a:t>
            </a:r>
            <a:endParaRPr lang="en-US" sz="3200" dirty="0"/>
          </a:p>
        </p:txBody>
      </p:sp>
    </p:spTree>
    <p:extLst>
      <p:ext uri="{BB962C8B-B14F-4D97-AF65-F5344CB8AC3E}">
        <p14:creationId xmlns:p14="http://schemas.microsoft.com/office/powerpoint/2010/main" val="30606767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1"/>
            <a:ext cx="10353761" cy="713916"/>
          </a:xfrm>
        </p:spPr>
        <p:txBody>
          <a:bodyPr/>
          <a:lstStyle/>
          <a:p>
            <a:r>
              <a:rPr lang="en-US" dirty="0" smtClean="0"/>
              <a:t>The Asteroid Belt</a:t>
            </a:r>
            <a:endParaRPr lang="en-US" dirty="0"/>
          </a:p>
        </p:txBody>
      </p:sp>
      <p:pic>
        <p:nvPicPr>
          <p:cNvPr id="4" name="Content Placeholder 3" descr="asteroid belt.png"/>
          <p:cNvPicPr>
            <a:picLocks noGrp="1" noChangeAspect="1"/>
          </p:cNvPicPr>
          <p:nvPr>
            <p:ph idx="1"/>
          </p:nvPr>
        </p:nvPicPr>
        <p:blipFill>
          <a:blip r:embed="rId2" cstate="print"/>
          <a:stretch>
            <a:fillRect/>
          </a:stretch>
        </p:blipFill>
        <p:spPr>
          <a:xfrm>
            <a:off x="7543800" y="5059081"/>
            <a:ext cx="2857500" cy="1600200"/>
          </a:xfrm>
          <a:prstGeom prst="rect">
            <a:avLst/>
          </a:prstGeom>
        </p:spPr>
      </p:pic>
      <p:sp>
        <p:nvSpPr>
          <p:cNvPr id="5" name="Rectangle 4"/>
          <p:cNvSpPr/>
          <p:nvPr/>
        </p:nvSpPr>
        <p:spPr>
          <a:xfrm>
            <a:off x="630621" y="1323516"/>
            <a:ext cx="8665779" cy="4031873"/>
          </a:xfrm>
          <a:prstGeom prst="rect">
            <a:avLst/>
          </a:prstGeom>
        </p:spPr>
        <p:txBody>
          <a:bodyPr wrap="square">
            <a:spAutoFit/>
          </a:bodyPr>
          <a:lstStyle/>
          <a:p>
            <a:r>
              <a:rPr lang="en-US" sz="3200" dirty="0"/>
              <a:t>The gravity of Jupiter fights with the gravity of the sun to prevent planet formation.</a:t>
            </a:r>
          </a:p>
          <a:p>
            <a:endParaRPr lang="en-US" sz="3200" dirty="0"/>
          </a:p>
          <a:p>
            <a:r>
              <a:rPr lang="en-US" sz="3200" dirty="0"/>
              <a:t>Two planetary objects collided forming the asteroid belt.</a:t>
            </a:r>
          </a:p>
          <a:p>
            <a:endParaRPr lang="en-US" sz="3200" dirty="0"/>
          </a:p>
          <a:p>
            <a:r>
              <a:rPr lang="en-US" sz="3200" dirty="0"/>
              <a:t>Asteroid- a small rocky body (that is not a planet) orbiting the sun.</a:t>
            </a:r>
          </a:p>
        </p:txBody>
      </p:sp>
    </p:spTree>
    <p:extLst>
      <p:ext uri="{BB962C8B-B14F-4D97-AF65-F5344CB8AC3E}">
        <p14:creationId xmlns:p14="http://schemas.microsoft.com/office/powerpoint/2010/main" val="3371188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Asteroids</a:t>
            </a:r>
            <a:endParaRPr lang="en-US" dirty="0"/>
          </a:p>
        </p:txBody>
      </p:sp>
      <p:pic>
        <p:nvPicPr>
          <p:cNvPr id="4" name="Content Placeholder 3" descr="asteroids.jpg"/>
          <p:cNvPicPr>
            <a:picLocks noGrp="1" noChangeAspect="1"/>
          </p:cNvPicPr>
          <p:nvPr>
            <p:ph idx="1"/>
          </p:nvPr>
        </p:nvPicPr>
        <p:blipFill>
          <a:blip r:embed="rId2" cstate="print"/>
          <a:stretch>
            <a:fillRect/>
          </a:stretch>
        </p:blipFill>
        <p:spPr>
          <a:xfrm>
            <a:off x="3278747" y="1784350"/>
            <a:ext cx="6091707" cy="4572000"/>
          </a:xfrm>
          <a:prstGeom prst="rect">
            <a:avLst/>
          </a:prstGeom>
        </p:spPr>
      </p:pic>
    </p:spTree>
    <p:extLst>
      <p:ext uri="{BB962C8B-B14F-4D97-AF65-F5344CB8AC3E}">
        <p14:creationId xmlns:p14="http://schemas.microsoft.com/office/powerpoint/2010/main" val="9453839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Ceres</a:t>
            </a:r>
            <a:endParaRPr lang="en-US" dirty="0"/>
          </a:p>
        </p:txBody>
      </p:sp>
      <p:pic>
        <p:nvPicPr>
          <p:cNvPr id="10242" name="Picture 2" descr="Image result for ceres"/>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620001" y="2819400"/>
            <a:ext cx="2798507" cy="25463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7200" y="1600200"/>
            <a:ext cx="8215745" cy="3539430"/>
          </a:xfrm>
          <a:prstGeom prst="rect">
            <a:avLst/>
          </a:prstGeom>
        </p:spPr>
        <p:txBody>
          <a:bodyPr wrap="square">
            <a:spAutoFit/>
          </a:bodyPr>
          <a:lstStyle/>
          <a:p>
            <a:r>
              <a:rPr lang="en-US" sz="3200" dirty="0"/>
              <a:t>1</a:t>
            </a:r>
            <a:r>
              <a:rPr lang="en-US" sz="3200" baseline="30000" dirty="0"/>
              <a:t>st</a:t>
            </a:r>
            <a:r>
              <a:rPr lang="en-US" sz="3200" dirty="0"/>
              <a:t> to be considered an asteroid.</a:t>
            </a:r>
          </a:p>
          <a:p>
            <a:endParaRPr lang="en-US" sz="3200" dirty="0"/>
          </a:p>
          <a:p>
            <a:r>
              <a:rPr lang="en-US" sz="3200" dirty="0"/>
              <a:t>In 2006 it became a dwarf planet.</a:t>
            </a:r>
          </a:p>
          <a:p>
            <a:endParaRPr lang="en-US" sz="3200" dirty="0"/>
          </a:p>
          <a:p>
            <a:r>
              <a:rPr lang="en-US" sz="3200" dirty="0"/>
              <a:t>May have water and an atmosphere.</a:t>
            </a:r>
          </a:p>
          <a:p>
            <a:endParaRPr lang="en-US" sz="3200" dirty="0"/>
          </a:p>
          <a:p>
            <a:r>
              <a:rPr lang="en-US" sz="3200" dirty="0"/>
              <a:t>1/3 of the mass of the asteroid belt.</a:t>
            </a:r>
          </a:p>
        </p:txBody>
      </p:sp>
    </p:spTree>
    <p:extLst>
      <p:ext uri="{BB962C8B-B14F-4D97-AF65-F5344CB8AC3E}">
        <p14:creationId xmlns:p14="http://schemas.microsoft.com/office/powerpoint/2010/main" val="40528781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Outer Planets</a:t>
            </a:r>
            <a:endParaRPr lang="en-US" dirty="0"/>
          </a:p>
        </p:txBody>
      </p:sp>
      <p:sp>
        <p:nvSpPr>
          <p:cNvPr id="3" name="Content Placeholder 2"/>
          <p:cNvSpPr>
            <a:spLocks noGrp="1"/>
          </p:cNvSpPr>
          <p:nvPr>
            <p:ph idx="1"/>
          </p:nvPr>
        </p:nvSpPr>
        <p:spPr>
          <a:xfrm>
            <a:off x="0" y="1418898"/>
            <a:ext cx="10210800" cy="4372302"/>
          </a:xfrm>
        </p:spPr>
        <p:txBody>
          <a:bodyPr/>
          <a:lstStyle/>
          <a:p>
            <a:r>
              <a:rPr lang="en-US" sz="3200" dirty="0" smtClean="0"/>
              <a:t>The outer planets beyond the orbit of Mars are gas</a:t>
            </a:r>
            <a:r>
              <a:rPr lang="en-US" sz="3200" u="sng" dirty="0" smtClean="0"/>
              <a:t> </a:t>
            </a:r>
            <a:r>
              <a:rPr lang="en-US" sz="3200" dirty="0" smtClean="0"/>
              <a:t>giants. These planets are called Jupiter, Saturn, Uranus &amp; Neptune</a:t>
            </a:r>
            <a:r>
              <a:rPr lang="en-US" sz="3200" dirty="0"/>
              <a:t>.</a:t>
            </a:r>
            <a:r>
              <a:rPr lang="en-US" sz="3200" dirty="0" smtClean="0"/>
              <a:t> Two of the outer planets (Uranus and Neptune) are also called ice giants</a:t>
            </a:r>
            <a:r>
              <a:rPr lang="en-US" dirty="0" smtClean="0"/>
              <a:t>.</a:t>
            </a:r>
          </a:p>
          <a:p>
            <a:endParaRPr lang="en-US" dirty="0"/>
          </a:p>
        </p:txBody>
      </p:sp>
      <p:pic>
        <p:nvPicPr>
          <p:cNvPr id="13314" name="Picture 2" descr="Image result for the outer plane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9102" y="3790060"/>
            <a:ext cx="6463145" cy="2810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1480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Meteorites</a:t>
            </a:r>
            <a:endParaRPr lang="en-US" dirty="0"/>
          </a:p>
        </p:txBody>
      </p:sp>
      <p:sp>
        <p:nvSpPr>
          <p:cNvPr id="3" name="Content Placeholder 2"/>
          <p:cNvSpPr>
            <a:spLocks noGrp="1"/>
          </p:cNvSpPr>
          <p:nvPr>
            <p:ph idx="1"/>
          </p:nvPr>
        </p:nvSpPr>
        <p:spPr>
          <a:xfrm>
            <a:off x="141890" y="1781502"/>
            <a:ext cx="9916510" cy="4216961"/>
          </a:xfrm>
        </p:spPr>
        <p:txBody>
          <a:bodyPr>
            <a:normAutofit/>
          </a:bodyPr>
          <a:lstStyle/>
          <a:p>
            <a:r>
              <a:rPr lang="en-US" sz="3200" dirty="0" smtClean="0"/>
              <a:t>Meteoroids- chunks of rock and debris flying through space.</a:t>
            </a:r>
          </a:p>
          <a:p>
            <a:endParaRPr lang="en-US" sz="3200" dirty="0"/>
          </a:p>
          <a:p>
            <a:r>
              <a:rPr lang="en-US" sz="3200" dirty="0" smtClean="0"/>
              <a:t>Meteoroids become meteors- or shooting stars- when they interact with a planet’s atmosphere and cause a streak of light in the sky.</a:t>
            </a:r>
            <a:endParaRPr lang="en-US" sz="3200" dirty="0"/>
          </a:p>
        </p:txBody>
      </p:sp>
      <p:pic>
        <p:nvPicPr>
          <p:cNvPr id="14338" name="Picture 2" descr="Image result for meteorit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94076" y="391512"/>
            <a:ext cx="2799812" cy="2049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0907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512064"/>
            <a:ext cx="7772400" cy="1088136"/>
          </a:xfrm>
        </p:spPr>
        <p:txBody>
          <a:bodyPr>
            <a:normAutofit fontScale="90000"/>
          </a:bodyPr>
          <a:lstStyle/>
          <a:p>
            <a:r>
              <a:rPr lang="en-US" dirty="0" smtClean="0"/>
              <a:t>First Man In Space</a:t>
            </a:r>
            <a:br>
              <a:rPr lang="en-US" dirty="0" smtClean="0"/>
            </a:br>
            <a:r>
              <a:rPr lang="en-US" sz="2800" dirty="0"/>
              <a:t>April 12, 1961</a:t>
            </a:r>
            <a:r>
              <a:rPr lang="en-US" dirty="0" smtClean="0"/>
              <a:t/>
            </a:r>
            <a:br>
              <a:rPr lang="en-US" dirty="0" smtClean="0"/>
            </a:br>
            <a:r>
              <a:rPr lang="en-US" sz="2400" dirty="0"/>
              <a:t>Yuri </a:t>
            </a:r>
            <a:r>
              <a:rPr lang="en-US" sz="2400" dirty="0" err="1"/>
              <a:t>Gagaran</a:t>
            </a:r>
            <a:r>
              <a:rPr lang="en-US" sz="2400" dirty="0"/>
              <a:t>- Russian</a:t>
            </a:r>
            <a:br>
              <a:rPr lang="en-US" sz="2400" dirty="0"/>
            </a:br>
            <a:r>
              <a:rPr lang="en-US" sz="2400" dirty="0"/>
              <a:t>108 minutes orbiting Earth.</a:t>
            </a:r>
          </a:p>
        </p:txBody>
      </p:sp>
      <p:pic>
        <p:nvPicPr>
          <p:cNvPr id="3074" name="Picture 2" descr="Image result"/>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676439" y="2095500"/>
            <a:ext cx="2829597" cy="3695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4576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303958"/>
            <a:ext cx="10353761" cy="973049"/>
          </a:xfrm>
        </p:spPr>
        <p:txBody>
          <a:bodyPr/>
          <a:lstStyle/>
          <a:p>
            <a:r>
              <a:rPr lang="en-US" dirty="0" err="1" smtClean="0"/>
              <a:t>jupiter</a:t>
            </a:r>
            <a:endParaRPr lang="en-US" dirty="0"/>
          </a:p>
        </p:txBody>
      </p:sp>
      <p:sp>
        <p:nvSpPr>
          <p:cNvPr id="3" name="Content Placeholder 2"/>
          <p:cNvSpPr>
            <a:spLocks noGrp="1"/>
          </p:cNvSpPr>
          <p:nvPr>
            <p:ph idx="1"/>
          </p:nvPr>
        </p:nvSpPr>
        <p:spPr>
          <a:xfrm>
            <a:off x="913795" y="1608083"/>
            <a:ext cx="10353762" cy="5092262"/>
          </a:xfrm>
        </p:spPr>
        <p:txBody>
          <a:bodyPr>
            <a:noAutofit/>
          </a:bodyPr>
          <a:lstStyle/>
          <a:p>
            <a:r>
              <a:rPr lang="en-US" sz="3200" u="sng" dirty="0" smtClean="0"/>
              <a:t>5</a:t>
            </a:r>
            <a:r>
              <a:rPr lang="en-US" sz="3200" u="sng" baseline="30000" dirty="0" smtClean="0"/>
              <a:t>th</a:t>
            </a:r>
            <a:r>
              <a:rPr lang="en-US" sz="3200" dirty="0" smtClean="0"/>
              <a:t> planet from the Sun.</a:t>
            </a:r>
          </a:p>
          <a:p>
            <a:r>
              <a:rPr lang="en-US" sz="3200" dirty="0" smtClean="0"/>
              <a:t>Largest </a:t>
            </a:r>
            <a:r>
              <a:rPr lang="en-US" sz="3200" u="sng" dirty="0" smtClean="0"/>
              <a:t>planet</a:t>
            </a:r>
            <a:r>
              <a:rPr lang="en-US" sz="3200" dirty="0" smtClean="0"/>
              <a:t>.</a:t>
            </a:r>
          </a:p>
          <a:p>
            <a:r>
              <a:rPr lang="en-US" sz="3200" dirty="0" smtClean="0"/>
              <a:t>Atmosphere is made mostly of </a:t>
            </a:r>
            <a:r>
              <a:rPr lang="en-US" sz="3200" u="sng" dirty="0" smtClean="0"/>
              <a:t>hydrogen</a:t>
            </a:r>
            <a:r>
              <a:rPr lang="en-US" sz="3200" dirty="0" smtClean="0"/>
              <a:t>, </a:t>
            </a:r>
            <a:r>
              <a:rPr lang="en-US" sz="3200" u="sng" dirty="0" smtClean="0"/>
              <a:t>helium</a:t>
            </a:r>
            <a:r>
              <a:rPr lang="en-US" sz="3200" dirty="0" smtClean="0"/>
              <a:t> and </a:t>
            </a:r>
            <a:r>
              <a:rPr lang="en-US" sz="3200" u="sng" dirty="0" smtClean="0"/>
              <a:t>methane</a:t>
            </a:r>
            <a:r>
              <a:rPr lang="en-US" sz="3200" dirty="0" smtClean="0"/>
              <a:t>.</a:t>
            </a:r>
          </a:p>
          <a:p>
            <a:r>
              <a:rPr lang="en-US" sz="3200" dirty="0" smtClean="0"/>
              <a:t>Great Red Spot is a </a:t>
            </a:r>
            <a:r>
              <a:rPr lang="en-US" sz="3200" u="sng" dirty="0" smtClean="0"/>
              <a:t>storm</a:t>
            </a:r>
            <a:r>
              <a:rPr lang="en-US" sz="3200" dirty="0" smtClean="0"/>
              <a:t> that has lasted for </a:t>
            </a:r>
            <a:r>
              <a:rPr lang="en-US" sz="3200" u="sng" dirty="0" smtClean="0"/>
              <a:t>400</a:t>
            </a:r>
            <a:r>
              <a:rPr lang="en-US" sz="3200" dirty="0" smtClean="0"/>
              <a:t> years.</a:t>
            </a:r>
          </a:p>
          <a:p>
            <a:r>
              <a:rPr lang="en-US" sz="3200" dirty="0" smtClean="0"/>
              <a:t>Very </a:t>
            </a:r>
            <a:r>
              <a:rPr lang="en-US" sz="3200" u="sng" dirty="0" smtClean="0"/>
              <a:t>small</a:t>
            </a:r>
            <a:r>
              <a:rPr lang="en-US" sz="3200" dirty="0" smtClean="0"/>
              <a:t> and faint </a:t>
            </a:r>
            <a:r>
              <a:rPr lang="en-US" sz="3200" u="sng" dirty="0" smtClean="0"/>
              <a:t>ring</a:t>
            </a:r>
            <a:r>
              <a:rPr lang="en-US" sz="3200" dirty="0" smtClean="0"/>
              <a:t> system. Discovered by Pioneer 10.</a:t>
            </a:r>
          </a:p>
        </p:txBody>
      </p:sp>
      <p:pic>
        <p:nvPicPr>
          <p:cNvPr id="5" name="Picture 4" descr="untitled.png"/>
          <p:cNvPicPr>
            <a:picLocks noChangeAspect="1"/>
          </p:cNvPicPr>
          <p:nvPr/>
        </p:nvPicPr>
        <p:blipFill>
          <a:blip r:embed="rId2" cstate="print"/>
          <a:stretch>
            <a:fillRect/>
          </a:stretch>
        </p:blipFill>
        <p:spPr>
          <a:xfrm>
            <a:off x="8749258" y="303958"/>
            <a:ext cx="3162300" cy="2669811"/>
          </a:xfrm>
          <a:prstGeom prst="rect">
            <a:avLst/>
          </a:prstGeom>
        </p:spPr>
      </p:pic>
    </p:spTree>
    <p:extLst>
      <p:ext uri="{BB962C8B-B14F-4D97-AF65-F5344CB8AC3E}">
        <p14:creationId xmlns:p14="http://schemas.microsoft.com/office/powerpoint/2010/main" val="21203019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04953"/>
            <a:ext cx="10353761" cy="961696"/>
          </a:xfrm>
        </p:spPr>
        <p:txBody>
          <a:bodyPr/>
          <a:lstStyle/>
          <a:p>
            <a:r>
              <a:rPr lang="en-US" dirty="0" smtClean="0"/>
              <a:t>Jupiter</a:t>
            </a:r>
            <a:endParaRPr lang="en-US" dirty="0"/>
          </a:p>
        </p:txBody>
      </p:sp>
      <p:sp>
        <p:nvSpPr>
          <p:cNvPr id="3" name="Content Placeholder 2"/>
          <p:cNvSpPr>
            <a:spLocks noGrp="1"/>
          </p:cNvSpPr>
          <p:nvPr>
            <p:ph idx="1"/>
          </p:nvPr>
        </p:nvSpPr>
        <p:spPr>
          <a:xfrm>
            <a:off x="913795" y="1292772"/>
            <a:ext cx="10353762" cy="5770180"/>
          </a:xfrm>
        </p:spPr>
        <p:txBody>
          <a:bodyPr>
            <a:normAutofit/>
          </a:bodyPr>
          <a:lstStyle/>
          <a:p>
            <a:r>
              <a:rPr lang="en-US" sz="3200" u="sng" dirty="0"/>
              <a:t>4 </a:t>
            </a:r>
            <a:r>
              <a:rPr lang="en-US" sz="3200" dirty="0"/>
              <a:t>large and </a:t>
            </a:r>
            <a:r>
              <a:rPr lang="en-US" sz="3200" u="sng" dirty="0"/>
              <a:t>59</a:t>
            </a:r>
            <a:r>
              <a:rPr lang="en-US" sz="3200" dirty="0"/>
              <a:t> small moons for a total of </a:t>
            </a:r>
            <a:r>
              <a:rPr lang="en-US" sz="3200" u="sng" dirty="0"/>
              <a:t>63</a:t>
            </a:r>
            <a:r>
              <a:rPr lang="en-US" sz="3200" dirty="0"/>
              <a:t> moons.</a:t>
            </a:r>
          </a:p>
          <a:p>
            <a:r>
              <a:rPr lang="en-US" sz="3200" dirty="0"/>
              <a:t>Rotation: </a:t>
            </a:r>
            <a:r>
              <a:rPr lang="en-US" sz="3200" u="sng" dirty="0"/>
              <a:t>9.9 hours</a:t>
            </a:r>
          </a:p>
          <a:p>
            <a:r>
              <a:rPr lang="en-US" sz="3200" dirty="0"/>
              <a:t>Revolution: </a:t>
            </a:r>
            <a:r>
              <a:rPr lang="en-US" sz="3200" u="sng" dirty="0"/>
              <a:t>11.9 years</a:t>
            </a:r>
          </a:p>
          <a:p>
            <a:r>
              <a:rPr lang="en-US" sz="3200" dirty="0"/>
              <a:t>Distance from the Sun: </a:t>
            </a:r>
            <a:r>
              <a:rPr lang="en-US" sz="3200" u="sng" dirty="0"/>
              <a:t>5.2 </a:t>
            </a:r>
            <a:r>
              <a:rPr lang="en-US" sz="3200" u="sng" dirty="0" smtClean="0"/>
              <a:t>AU</a:t>
            </a:r>
            <a:r>
              <a:rPr lang="en-US" sz="3200" dirty="0" smtClean="0"/>
              <a:t>.</a:t>
            </a:r>
            <a:endParaRPr lang="en-US" sz="3200" dirty="0"/>
          </a:p>
          <a:p>
            <a:r>
              <a:rPr lang="en-US" sz="3200" u="sng" dirty="0"/>
              <a:t>Ganymede</a:t>
            </a:r>
            <a:r>
              <a:rPr lang="en-US" sz="3200" dirty="0"/>
              <a:t> is the largest moon in our solar system. It is larger than </a:t>
            </a:r>
            <a:r>
              <a:rPr lang="en-US" sz="3200" u="sng" dirty="0"/>
              <a:t>Mercury</a:t>
            </a:r>
            <a:r>
              <a:rPr lang="en-US" sz="3200" dirty="0"/>
              <a:t>.</a:t>
            </a:r>
          </a:p>
          <a:p>
            <a:r>
              <a:rPr lang="en-US" sz="3200" dirty="0"/>
              <a:t>4 largest moons are </a:t>
            </a:r>
            <a:r>
              <a:rPr lang="en-US" sz="3200" u="sng" dirty="0"/>
              <a:t>Ganymede</a:t>
            </a:r>
            <a:r>
              <a:rPr lang="en-US" sz="3200" dirty="0"/>
              <a:t>, </a:t>
            </a:r>
            <a:r>
              <a:rPr lang="en-US" sz="3200" u="sng" dirty="0" err="1"/>
              <a:t>Callisto</a:t>
            </a:r>
            <a:r>
              <a:rPr lang="en-US" sz="3200" dirty="0"/>
              <a:t>, </a:t>
            </a:r>
            <a:r>
              <a:rPr lang="en-US" sz="3200" u="sng" dirty="0"/>
              <a:t>Io</a:t>
            </a:r>
            <a:r>
              <a:rPr lang="en-US" sz="3200" dirty="0"/>
              <a:t> and </a:t>
            </a:r>
            <a:r>
              <a:rPr lang="en-US" sz="3200" u="sng" dirty="0"/>
              <a:t>Europa</a:t>
            </a:r>
            <a:r>
              <a:rPr lang="en-US" sz="3200" dirty="0"/>
              <a:t>.</a:t>
            </a:r>
          </a:p>
          <a:p>
            <a:endParaRPr lang="en-US" dirty="0"/>
          </a:p>
        </p:txBody>
      </p:sp>
      <p:pic>
        <p:nvPicPr>
          <p:cNvPr id="4" name="Picture 3" descr="imagesZEG1GCRH.jpg"/>
          <p:cNvPicPr>
            <a:picLocks noChangeAspect="1"/>
          </p:cNvPicPr>
          <p:nvPr/>
        </p:nvPicPr>
        <p:blipFill>
          <a:blip r:embed="rId2" cstate="print"/>
          <a:stretch>
            <a:fillRect/>
          </a:stretch>
        </p:blipFill>
        <p:spPr>
          <a:xfrm>
            <a:off x="8467535" y="1918373"/>
            <a:ext cx="2295525" cy="1990725"/>
          </a:xfrm>
          <a:prstGeom prst="rect">
            <a:avLst/>
          </a:prstGeom>
        </p:spPr>
      </p:pic>
    </p:spTree>
    <p:extLst>
      <p:ext uri="{BB962C8B-B14F-4D97-AF65-F5344CB8AC3E}">
        <p14:creationId xmlns:p14="http://schemas.microsoft.com/office/powerpoint/2010/main" val="25978502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Moons of Jupiter</a:t>
            </a:r>
            <a:endParaRPr lang="en-US" dirty="0"/>
          </a:p>
        </p:txBody>
      </p:sp>
      <p:sp>
        <p:nvSpPr>
          <p:cNvPr id="3" name="Content Placeholder 2"/>
          <p:cNvSpPr>
            <a:spLocks noGrp="1"/>
          </p:cNvSpPr>
          <p:nvPr>
            <p:ph idx="1"/>
          </p:nvPr>
        </p:nvSpPr>
        <p:spPr>
          <a:xfrm>
            <a:off x="315310" y="1761335"/>
            <a:ext cx="10952246" cy="4572000"/>
          </a:xfrm>
        </p:spPr>
        <p:txBody>
          <a:bodyPr/>
          <a:lstStyle/>
          <a:p>
            <a:pPr marL="0" indent="0">
              <a:buNone/>
            </a:pPr>
            <a:endParaRPr lang="en-US" dirty="0"/>
          </a:p>
        </p:txBody>
      </p:sp>
      <p:pic>
        <p:nvPicPr>
          <p:cNvPr id="18434" name="Picture 2" descr="Image result for moons of jupi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278" y="1761335"/>
            <a:ext cx="10996793" cy="3620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7918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Io- endless volcanic activity. </a:t>
            </a:r>
            <a:endParaRPr lang="en-US" dirty="0"/>
          </a:p>
        </p:txBody>
      </p:sp>
      <p:pic>
        <p:nvPicPr>
          <p:cNvPr id="4" name="Content Placeholder 3" descr="io.png"/>
          <p:cNvPicPr>
            <a:picLocks noGrp="1" noChangeAspect="1"/>
          </p:cNvPicPr>
          <p:nvPr>
            <p:ph idx="1"/>
          </p:nvPr>
        </p:nvPicPr>
        <p:blipFill>
          <a:blip r:embed="rId2" cstate="print"/>
          <a:stretch>
            <a:fillRect/>
          </a:stretch>
        </p:blipFill>
        <p:spPr>
          <a:xfrm>
            <a:off x="2819400" y="2209800"/>
            <a:ext cx="2703512" cy="2703512"/>
          </a:xfrm>
        </p:spPr>
      </p:pic>
      <p:pic>
        <p:nvPicPr>
          <p:cNvPr id="5" name="Picture 4" descr="io2.png"/>
          <p:cNvPicPr>
            <a:picLocks noChangeAspect="1"/>
          </p:cNvPicPr>
          <p:nvPr/>
        </p:nvPicPr>
        <p:blipFill>
          <a:blip r:embed="rId3" cstate="print"/>
          <a:stretch>
            <a:fillRect/>
          </a:stretch>
        </p:blipFill>
        <p:spPr>
          <a:xfrm>
            <a:off x="7010400" y="3733800"/>
            <a:ext cx="2667000" cy="2667000"/>
          </a:xfrm>
          <a:prstGeom prst="rect">
            <a:avLst/>
          </a:prstGeom>
        </p:spPr>
      </p:pic>
    </p:spTree>
    <p:extLst>
      <p:ext uri="{BB962C8B-B14F-4D97-AF65-F5344CB8AC3E}">
        <p14:creationId xmlns:p14="http://schemas.microsoft.com/office/powerpoint/2010/main" val="8148495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Europa</a:t>
            </a:r>
            <a:r>
              <a:rPr lang="en-US" dirty="0" smtClean="0"/>
              <a:t>- Thick surface ice with ocean underneath.</a:t>
            </a:r>
            <a:endParaRPr lang="en-US" dirty="0"/>
          </a:p>
        </p:txBody>
      </p:sp>
      <p:pic>
        <p:nvPicPr>
          <p:cNvPr id="4" name="Content Placeholder 3" descr="europa.jpg"/>
          <p:cNvPicPr>
            <a:picLocks noGrp="1" noChangeAspect="1"/>
          </p:cNvPicPr>
          <p:nvPr>
            <p:ph idx="1"/>
          </p:nvPr>
        </p:nvPicPr>
        <p:blipFill>
          <a:blip r:embed="rId2" cstate="print"/>
          <a:stretch>
            <a:fillRect/>
          </a:stretch>
        </p:blipFill>
        <p:spPr>
          <a:xfrm>
            <a:off x="3886200" y="2851150"/>
            <a:ext cx="4876800" cy="2438400"/>
          </a:xfrm>
        </p:spPr>
      </p:pic>
      <p:sp>
        <p:nvSpPr>
          <p:cNvPr id="3" name="Rectangle 2"/>
          <p:cNvSpPr/>
          <p:nvPr/>
        </p:nvSpPr>
        <p:spPr>
          <a:xfrm>
            <a:off x="1024759" y="5562600"/>
            <a:ext cx="9186041" cy="1077218"/>
          </a:xfrm>
          <a:prstGeom prst="rect">
            <a:avLst/>
          </a:prstGeom>
        </p:spPr>
        <p:txBody>
          <a:bodyPr wrap="square">
            <a:spAutoFit/>
          </a:bodyPr>
          <a:lstStyle/>
          <a:p>
            <a:r>
              <a:rPr lang="en-US" sz="3200" dirty="0"/>
              <a:t>Slightly smaller than our moon.</a:t>
            </a:r>
          </a:p>
          <a:p>
            <a:r>
              <a:rPr lang="en-US" sz="3200" dirty="0"/>
              <a:t>Possibly twice as much water than Earth.</a:t>
            </a:r>
          </a:p>
        </p:txBody>
      </p:sp>
    </p:spTree>
    <p:extLst>
      <p:ext uri="{BB962C8B-B14F-4D97-AF65-F5344CB8AC3E}">
        <p14:creationId xmlns:p14="http://schemas.microsoft.com/office/powerpoint/2010/main" val="22286806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Ganymede- largest moon in our solar system.</a:t>
            </a:r>
            <a:endParaRPr lang="en-US" dirty="0"/>
          </a:p>
        </p:txBody>
      </p:sp>
      <p:pic>
        <p:nvPicPr>
          <p:cNvPr id="4" name="Content Placeholder 3" descr="ganymede.jpg"/>
          <p:cNvPicPr>
            <a:picLocks noGrp="1" noChangeAspect="1"/>
          </p:cNvPicPr>
          <p:nvPr>
            <p:ph idx="1"/>
          </p:nvPr>
        </p:nvPicPr>
        <p:blipFill>
          <a:blip r:embed="rId2" cstate="print"/>
          <a:stretch>
            <a:fillRect/>
          </a:stretch>
        </p:blipFill>
        <p:spPr>
          <a:xfrm>
            <a:off x="7162800" y="4568536"/>
            <a:ext cx="3290680" cy="2209800"/>
          </a:xfrm>
        </p:spPr>
      </p:pic>
      <p:pic>
        <p:nvPicPr>
          <p:cNvPr id="5" name="Picture 4" descr="ganymede1.jpg"/>
          <p:cNvPicPr>
            <a:picLocks noChangeAspect="1"/>
          </p:cNvPicPr>
          <p:nvPr/>
        </p:nvPicPr>
        <p:blipFill>
          <a:blip r:embed="rId3" cstate="print"/>
          <a:stretch>
            <a:fillRect/>
          </a:stretch>
        </p:blipFill>
        <p:spPr>
          <a:xfrm>
            <a:off x="2286000" y="2806696"/>
            <a:ext cx="2438400" cy="2438400"/>
          </a:xfrm>
          <a:prstGeom prst="rect">
            <a:avLst/>
          </a:prstGeom>
        </p:spPr>
      </p:pic>
      <p:sp>
        <p:nvSpPr>
          <p:cNvPr id="3" name="Rectangle 2"/>
          <p:cNvSpPr/>
          <p:nvPr/>
        </p:nvSpPr>
        <p:spPr>
          <a:xfrm>
            <a:off x="4876800" y="1600200"/>
            <a:ext cx="5486400" cy="1569660"/>
          </a:xfrm>
          <a:prstGeom prst="rect">
            <a:avLst/>
          </a:prstGeom>
        </p:spPr>
        <p:txBody>
          <a:bodyPr wrap="square">
            <a:spAutoFit/>
          </a:bodyPr>
          <a:lstStyle/>
          <a:p>
            <a:endParaRPr lang="en-US" sz="3200" dirty="0"/>
          </a:p>
          <a:p>
            <a:r>
              <a:rPr lang="en-US" sz="3200" dirty="0"/>
              <a:t>May have a salty ocean.</a:t>
            </a:r>
          </a:p>
          <a:p>
            <a:r>
              <a:rPr lang="en-US" sz="3200" dirty="0"/>
              <a:t>First seen in 1610.</a:t>
            </a:r>
          </a:p>
        </p:txBody>
      </p:sp>
    </p:spTree>
    <p:extLst>
      <p:ext uri="{BB962C8B-B14F-4D97-AF65-F5344CB8AC3E}">
        <p14:creationId xmlns:p14="http://schemas.microsoft.com/office/powerpoint/2010/main" val="7244228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Callisto</a:t>
            </a:r>
            <a:r>
              <a:rPr lang="en-US" dirty="0" smtClean="0"/>
              <a:t>- unchanged for 4 billion years. </a:t>
            </a:r>
            <a:endParaRPr lang="en-US" dirty="0"/>
          </a:p>
        </p:txBody>
      </p:sp>
      <p:pic>
        <p:nvPicPr>
          <p:cNvPr id="4" name="Content Placeholder 3" descr="callisto1.png"/>
          <p:cNvPicPr>
            <a:picLocks noGrp="1" noChangeAspect="1"/>
          </p:cNvPicPr>
          <p:nvPr>
            <p:ph idx="1"/>
          </p:nvPr>
        </p:nvPicPr>
        <p:blipFill>
          <a:blip r:embed="rId2" cstate="print"/>
          <a:stretch>
            <a:fillRect/>
          </a:stretch>
        </p:blipFill>
        <p:spPr>
          <a:xfrm>
            <a:off x="4887311" y="3273051"/>
            <a:ext cx="4067876" cy="3102349"/>
          </a:xfrm>
        </p:spPr>
      </p:pic>
      <p:sp>
        <p:nvSpPr>
          <p:cNvPr id="3" name="Rectangle 2"/>
          <p:cNvSpPr/>
          <p:nvPr/>
        </p:nvSpPr>
        <p:spPr>
          <a:xfrm>
            <a:off x="725215" y="2162935"/>
            <a:ext cx="8875986" cy="2062103"/>
          </a:xfrm>
          <a:prstGeom prst="rect">
            <a:avLst/>
          </a:prstGeom>
        </p:spPr>
        <p:txBody>
          <a:bodyPr wrap="square">
            <a:spAutoFit/>
          </a:bodyPr>
          <a:lstStyle/>
          <a:p>
            <a:r>
              <a:rPr lang="en-US" sz="3200" dirty="0"/>
              <a:t>Ancient cratered surface.</a:t>
            </a:r>
          </a:p>
          <a:p>
            <a:r>
              <a:rPr lang="en-US" sz="3200" dirty="0"/>
              <a:t>Most heavily cratered object in our solar system.</a:t>
            </a:r>
          </a:p>
          <a:p>
            <a:r>
              <a:rPr lang="en-US" sz="3200" dirty="0"/>
              <a:t>No activity.</a:t>
            </a:r>
          </a:p>
        </p:txBody>
      </p:sp>
    </p:spTree>
    <p:extLst>
      <p:ext uri="{BB962C8B-B14F-4D97-AF65-F5344CB8AC3E}">
        <p14:creationId xmlns:p14="http://schemas.microsoft.com/office/powerpoint/2010/main" val="29451631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
            <a:ext cx="10353761" cy="898634"/>
          </a:xfrm>
        </p:spPr>
        <p:txBody>
          <a:bodyPr/>
          <a:lstStyle/>
          <a:p>
            <a:r>
              <a:rPr lang="en-US" dirty="0" err="1" smtClean="0"/>
              <a:t>saturn</a:t>
            </a:r>
            <a:endParaRPr lang="en-US" dirty="0"/>
          </a:p>
        </p:txBody>
      </p:sp>
      <p:sp>
        <p:nvSpPr>
          <p:cNvPr id="3" name="Content Placeholder 2"/>
          <p:cNvSpPr>
            <a:spLocks noGrp="1"/>
          </p:cNvSpPr>
          <p:nvPr>
            <p:ph idx="1"/>
          </p:nvPr>
        </p:nvSpPr>
        <p:spPr>
          <a:xfrm>
            <a:off x="141890" y="1623848"/>
            <a:ext cx="11125667" cy="4986080"/>
          </a:xfrm>
        </p:spPr>
        <p:txBody>
          <a:bodyPr>
            <a:noAutofit/>
          </a:bodyPr>
          <a:lstStyle/>
          <a:p>
            <a:r>
              <a:rPr lang="en-US" sz="2800" u="sng" dirty="0" smtClean="0"/>
              <a:t>6</a:t>
            </a:r>
            <a:r>
              <a:rPr lang="en-US" sz="2800" u="sng" baseline="30000" dirty="0" smtClean="0"/>
              <a:t>th</a:t>
            </a:r>
            <a:r>
              <a:rPr lang="en-US" sz="2800" u="sng" dirty="0" smtClean="0"/>
              <a:t> </a:t>
            </a:r>
            <a:r>
              <a:rPr lang="en-US" sz="2800" dirty="0" smtClean="0"/>
              <a:t>planet from the Sun.</a:t>
            </a:r>
          </a:p>
          <a:p>
            <a:r>
              <a:rPr lang="en-US" sz="2800" dirty="0" smtClean="0"/>
              <a:t>Second </a:t>
            </a:r>
            <a:r>
              <a:rPr lang="en-US" sz="2800" u="sng" dirty="0" smtClean="0"/>
              <a:t>largest</a:t>
            </a:r>
            <a:r>
              <a:rPr lang="en-US" sz="2800" dirty="0" smtClean="0"/>
              <a:t> planet.</a:t>
            </a:r>
          </a:p>
          <a:p>
            <a:r>
              <a:rPr lang="en-US" sz="2800" dirty="0" smtClean="0"/>
              <a:t>Atmosphere made up of </a:t>
            </a:r>
            <a:r>
              <a:rPr lang="en-US" sz="2800" u="sng" dirty="0" smtClean="0"/>
              <a:t>hydrogen</a:t>
            </a:r>
            <a:r>
              <a:rPr lang="en-US" sz="2800" dirty="0" smtClean="0"/>
              <a:t>, </a:t>
            </a:r>
            <a:r>
              <a:rPr lang="en-US" sz="2800" u="sng" dirty="0" smtClean="0"/>
              <a:t>helium</a:t>
            </a:r>
            <a:r>
              <a:rPr lang="en-US" sz="2800" dirty="0" smtClean="0"/>
              <a:t> &amp; </a:t>
            </a:r>
            <a:r>
              <a:rPr lang="en-US" sz="2800" u="sng" dirty="0" smtClean="0"/>
              <a:t>methane</a:t>
            </a:r>
            <a:r>
              <a:rPr lang="en-US" sz="2800" dirty="0" smtClean="0"/>
              <a:t>.</a:t>
            </a:r>
          </a:p>
          <a:p>
            <a:r>
              <a:rPr lang="en-US" sz="2800" u="sng" dirty="0" smtClean="0"/>
              <a:t>53</a:t>
            </a:r>
            <a:r>
              <a:rPr lang="en-US" sz="2800" dirty="0" smtClean="0"/>
              <a:t> officially named moons.</a:t>
            </a:r>
          </a:p>
          <a:p>
            <a:r>
              <a:rPr lang="en-US" sz="2800" dirty="0" smtClean="0"/>
              <a:t>It’s largest moon </a:t>
            </a:r>
            <a:r>
              <a:rPr lang="en-US" sz="2800" u="sng" dirty="0" smtClean="0"/>
              <a:t>Titan</a:t>
            </a:r>
            <a:r>
              <a:rPr lang="en-US" sz="2800" dirty="0" smtClean="0"/>
              <a:t> is larger than </a:t>
            </a:r>
            <a:r>
              <a:rPr lang="en-US" sz="2800" u="sng" dirty="0" smtClean="0"/>
              <a:t>Mercury</a:t>
            </a:r>
            <a:r>
              <a:rPr lang="en-US" sz="2800" dirty="0" smtClean="0"/>
              <a:t>. </a:t>
            </a:r>
          </a:p>
          <a:p>
            <a:r>
              <a:rPr lang="en-US" sz="2800" dirty="0" smtClean="0"/>
              <a:t>Not very dense. Because of this is would </a:t>
            </a:r>
            <a:r>
              <a:rPr lang="en-US" sz="2800" u="sng" dirty="0" smtClean="0"/>
              <a:t>float</a:t>
            </a:r>
            <a:r>
              <a:rPr lang="en-US" sz="2800" dirty="0" smtClean="0"/>
              <a:t> in a giant bathtub of water. </a:t>
            </a:r>
          </a:p>
        </p:txBody>
      </p:sp>
      <p:pic>
        <p:nvPicPr>
          <p:cNvPr id="5" name="Picture 4" descr="imagesICR5E68U.jpg"/>
          <p:cNvPicPr>
            <a:picLocks noChangeAspect="1"/>
          </p:cNvPicPr>
          <p:nvPr/>
        </p:nvPicPr>
        <p:blipFill>
          <a:blip r:embed="rId2" cstate="print"/>
          <a:stretch>
            <a:fillRect/>
          </a:stretch>
        </p:blipFill>
        <p:spPr>
          <a:xfrm>
            <a:off x="9115096" y="200589"/>
            <a:ext cx="2419350" cy="1895475"/>
          </a:xfrm>
          <a:prstGeom prst="rect">
            <a:avLst/>
          </a:prstGeom>
        </p:spPr>
      </p:pic>
    </p:spTree>
    <p:extLst>
      <p:ext uri="{BB962C8B-B14F-4D97-AF65-F5344CB8AC3E}">
        <p14:creationId xmlns:p14="http://schemas.microsoft.com/office/powerpoint/2010/main" val="18174123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saturn</a:t>
            </a:r>
            <a:endParaRPr lang="en-US" dirty="0"/>
          </a:p>
        </p:txBody>
      </p:sp>
      <p:sp>
        <p:nvSpPr>
          <p:cNvPr id="3" name="Content Placeholder 2"/>
          <p:cNvSpPr>
            <a:spLocks noGrp="1"/>
          </p:cNvSpPr>
          <p:nvPr>
            <p:ph idx="1"/>
          </p:nvPr>
        </p:nvSpPr>
        <p:spPr/>
        <p:txBody>
          <a:bodyPr/>
          <a:lstStyle/>
          <a:p>
            <a:r>
              <a:rPr lang="en-US" sz="3200" dirty="0"/>
              <a:t>Large </a:t>
            </a:r>
            <a:r>
              <a:rPr lang="en-US" sz="3200" u="sng" dirty="0"/>
              <a:t>ring</a:t>
            </a:r>
            <a:r>
              <a:rPr lang="en-US" sz="3200" dirty="0"/>
              <a:t> system. Saturn and its rings would fit between </a:t>
            </a:r>
            <a:r>
              <a:rPr lang="en-US" sz="3200" u="sng" dirty="0"/>
              <a:t>Earth</a:t>
            </a:r>
            <a:r>
              <a:rPr lang="en-US" sz="3200" dirty="0"/>
              <a:t> and the </a:t>
            </a:r>
            <a:r>
              <a:rPr lang="en-US" sz="3200" u="sng" dirty="0"/>
              <a:t>Moon</a:t>
            </a:r>
            <a:r>
              <a:rPr lang="en-US" sz="3200" dirty="0"/>
              <a:t>. </a:t>
            </a:r>
          </a:p>
          <a:p>
            <a:r>
              <a:rPr lang="en-US" sz="3200" dirty="0"/>
              <a:t>Rotation: </a:t>
            </a:r>
            <a:r>
              <a:rPr lang="en-US" sz="3200" u="sng" dirty="0"/>
              <a:t>1.7 hours</a:t>
            </a:r>
          </a:p>
          <a:p>
            <a:r>
              <a:rPr lang="en-US" sz="3200" dirty="0"/>
              <a:t>Revolution: </a:t>
            </a:r>
            <a:r>
              <a:rPr lang="en-US" sz="3200" u="sng" dirty="0"/>
              <a:t>29.4 </a:t>
            </a:r>
            <a:r>
              <a:rPr lang="en-US" sz="3200" u="sng" dirty="0" smtClean="0"/>
              <a:t>years</a:t>
            </a:r>
            <a:endParaRPr lang="en-US" sz="3200" u="sng" dirty="0"/>
          </a:p>
          <a:p>
            <a:r>
              <a:rPr lang="en-US" sz="3200" dirty="0"/>
              <a:t>Distance from Sun: </a:t>
            </a:r>
            <a:r>
              <a:rPr lang="en-US" sz="3200" u="sng" dirty="0"/>
              <a:t>9.58 AU</a:t>
            </a:r>
          </a:p>
          <a:p>
            <a:endParaRPr lang="en-US" dirty="0"/>
          </a:p>
        </p:txBody>
      </p:sp>
      <p:pic>
        <p:nvPicPr>
          <p:cNvPr id="4" name="Picture 3" descr="images2T35SDOS.jpg"/>
          <p:cNvPicPr>
            <a:picLocks noChangeAspect="1"/>
          </p:cNvPicPr>
          <p:nvPr/>
        </p:nvPicPr>
        <p:blipFill>
          <a:blip r:embed="rId2" cstate="print"/>
          <a:stretch>
            <a:fillRect/>
          </a:stretch>
        </p:blipFill>
        <p:spPr>
          <a:xfrm>
            <a:off x="6529851" y="3563007"/>
            <a:ext cx="5662149" cy="2734660"/>
          </a:xfrm>
          <a:prstGeom prst="rect">
            <a:avLst/>
          </a:prstGeom>
        </p:spPr>
      </p:pic>
    </p:spTree>
    <p:extLst>
      <p:ext uri="{BB962C8B-B14F-4D97-AF65-F5344CB8AC3E}">
        <p14:creationId xmlns:p14="http://schemas.microsoft.com/office/powerpoint/2010/main" val="15892695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Titan- Earth-like landscape. </a:t>
            </a:r>
            <a:r>
              <a:rPr lang="en-US" sz="1800" dirty="0"/>
              <a:t>Liquid methane instead of water and water ice instead of rock.</a:t>
            </a:r>
          </a:p>
        </p:txBody>
      </p:sp>
      <p:pic>
        <p:nvPicPr>
          <p:cNvPr id="5" name="Picture 2" descr="Image result for titan"/>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1884731"/>
            <a:ext cx="7772400" cy="4371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2515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a:t>
            </a:r>
            <a:r>
              <a:rPr lang="en-US" baseline="30000" dirty="0" smtClean="0"/>
              <a:t>st</a:t>
            </a:r>
            <a:r>
              <a:rPr lang="en-US" dirty="0" smtClean="0"/>
              <a:t> American In Space</a:t>
            </a:r>
            <a:br>
              <a:rPr lang="en-US" dirty="0" smtClean="0"/>
            </a:br>
            <a:r>
              <a:rPr lang="en-US" sz="2800" dirty="0"/>
              <a:t>May 5, 1961</a:t>
            </a:r>
            <a:br>
              <a:rPr lang="en-US" sz="2800" dirty="0"/>
            </a:br>
            <a:r>
              <a:rPr lang="en-US" sz="2800" dirty="0"/>
              <a:t>Alan </a:t>
            </a:r>
            <a:r>
              <a:rPr lang="en-US" sz="2800" dirty="0" err="1"/>
              <a:t>Shephard</a:t>
            </a:r>
            <a:endParaRPr lang="en-US" sz="2800" dirty="0"/>
          </a:p>
        </p:txBody>
      </p:sp>
      <p:pic>
        <p:nvPicPr>
          <p:cNvPr id="4098" name="Picture 2" descr="Image result"/>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110162" y="2571750"/>
            <a:ext cx="196215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0855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Titan</a:t>
            </a:r>
            <a:endParaRPr lang="en-US" dirty="0"/>
          </a:p>
        </p:txBody>
      </p:sp>
      <p:sp>
        <p:nvSpPr>
          <p:cNvPr id="9" name="Content Placeholder 8"/>
          <p:cNvSpPr>
            <a:spLocks noGrp="1"/>
          </p:cNvSpPr>
          <p:nvPr>
            <p:ph idx="1"/>
          </p:nvPr>
        </p:nvSpPr>
        <p:spPr>
          <a:xfrm>
            <a:off x="1024759" y="2207172"/>
            <a:ext cx="8347841" cy="1965286"/>
          </a:xfrm>
        </p:spPr>
        <p:txBody>
          <a:bodyPr>
            <a:normAutofit/>
          </a:bodyPr>
          <a:lstStyle/>
          <a:p>
            <a:r>
              <a:rPr lang="en-US" sz="3200" dirty="0" smtClean="0"/>
              <a:t>Only moon known to have an atmosphere.</a:t>
            </a:r>
          </a:p>
          <a:p>
            <a:r>
              <a:rPr lang="en-US" sz="3200" dirty="0" smtClean="0"/>
              <a:t>Volcanoes spew ice instead of lava.</a:t>
            </a:r>
          </a:p>
          <a:p>
            <a:endParaRPr lang="en-US" dirty="0" smtClean="0"/>
          </a:p>
          <a:p>
            <a:endParaRPr lang="en-US" dirty="0"/>
          </a:p>
        </p:txBody>
      </p:sp>
      <p:pic>
        <p:nvPicPr>
          <p:cNvPr id="21506" name="Picture 2" descr="Image result for tita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6946" y="4054365"/>
            <a:ext cx="3265455" cy="2103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38202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
            <a:ext cx="10353761" cy="767326"/>
          </a:xfrm>
        </p:spPr>
        <p:txBody>
          <a:bodyPr/>
          <a:lstStyle/>
          <a:p>
            <a:r>
              <a:rPr lang="en-US" dirty="0" err="1" smtClean="0"/>
              <a:t>uranus</a:t>
            </a:r>
            <a:endParaRPr lang="en-US" dirty="0"/>
          </a:p>
        </p:txBody>
      </p:sp>
      <p:sp>
        <p:nvSpPr>
          <p:cNvPr id="3" name="Content Placeholder 2"/>
          <p:cNvSpPr>
            <a:spLocks noGrp="1"/>
          </p:cNvSpPr>
          <p:nvPr>
            <p:ph idx="1"/>
          </p:nvPr>
        </p:nvSpPr>
        <p:spPr>
          <a:xfrm>
            <a:off x="913795" y="520262"/>
            <a:ext cx="10353762" cy="6164317"/>
          </a:xfrm>
        </p:spPr>
        <p:txBody>
          <a:bodyPr>
            <a:noAutofit/>
          </a:bodyPr>
          <a:lstStyle/>
          <a:p>
            <a:r>
              <a:rPr lang="en-US" sz="2800" u="sng" dirty="0" smtClean="0"/>
              <a:t>7th </a:t>
            </a:r>
            <a:r>
              <a:rPr lang="en-US" sz="2800" dirty="0" smtClean="0"/>
              <a:t>planet from the sun.</a:t>
            </a:r>
          </a:p>
          <a:p>
            <a:r>
              <a:rPr lang="en-US" sz="2800" dirty="0" smtClean="0"/>
              <a:t>Third </a:t>
            </a:r>
            <a:r>
              <a:rPr lang="en-US" sz="2800" u="sng" dirty="0" smtClean="0"/>
              <a:t>largest</a:t>
            </a:r>
            <a:r>
              <a:rPr lang="en-US" sz="2800" dirty="0" smtClean="0"/>
              <a:t> planet.</a:t>
            </a:r>
          </a:p>
          <a:p>
            <a:r>
              <a:rPr lang="en-US" sz="2800" u="sng" dirty="0" smtClean="0"/>
              <a:t>Small</a:t>
            </a:r>
            <a:r>
              <a:rPr lang="en-US" sz="2800" dirty="0" smtClean="0"/>
              <a:t> faint ring system.</a:t>
            </a:r>
          </a:p>
          <a:p>
            <a:r>
              <a:rPr lang="en-US" sz="2800" dirty="0" smtClean="0"/>
              <a:t>Its axis points toward the </a:t>
            </a:r>
            <a:r>
              <a:rPr lang="en-US" sz="2800" u="sng" dirty="0" smtClean="0"/>
              <a:t>Sun</a:t>
            </a:r>
            <a:r>
              <a:rPr lang="en-US" sz="2800" dirty="0" smtClean="0"/>
              <a:t> so it rotates on its </a:t>
            </a:r>
            <a:r>
              <a:rPr lang="en-US" sz="2800" u="sng" dirty="0" smtClean="0"/>
              <a:t>side</a:t>
            </a:r>
            <a:r>
              <a:rPr lang="en-US" sz="2800" dirty="0" smtClean="0"/>
              <a:t>.</a:t>
            </a:r>
          </a:p>
          <a:p>
            <a:r>
              <a:rPr lang="en-US" sz="2800" u="sng" dirty="0" smtClean="0"/>
              <a:t>27</a:t>
            </a:r>
            <a:r>
              <a:rPr lang="en-US" sz="2800" dirty="0" smtClean="0"/>
              <a:t> moons.</a:t>
            </a:r>
          </a:p>
          <a:p>
            <a:r>
              <a:rPr lang="en-US" sz="2800" dirty="0" smtClean="0"/>
              <a:t>Atmosphere </a:t>
            </a:r>
            <a:r>
              <a:rPr lang="en-US" sz="2800" dirty="0" smtClean="0"/>
              <a:t>of </a:t>
            </a:r>
            <a:r>
              <a:rPr lang="en-US" sz="2800" u="sng" dirty="0" smtClean="0"/>
              <a:t>hydrogen</a:t>
            </a:r>
            <a:r>
              <a:rPr lang="en-US" sz="2800" dirty="0" smtClean="0"/>
              <a:t>, </a:t>
            </a:r>
            <a:r>
              <a:rPr lang="en-US" sz="2800" u="sng" dirty="0" smtClean="0"/>
              <a:t>helium </a:t>
            </a:r>
            <a:r>
              <a:rPr lang="en-US" sz="2800" dirty="0" smtClean="0"/>
              <a:t>and </a:t>
            </a:r>
            <a:r>
              <a:rPr lang="en-US" sz="2800" u="sng" dirty="0" smtClean="0"/>
              <a:t>methane</a:t>
            </a:r>
            <a:r>
              <a:rPr lang="en-US" sz="2800" dirty="0" smtClean="0"/>
              <a:t>.</a:t>
            </a:r>
          </a:p>
          <a:p>
            <a:r>
              <a:rPr lang="en-US" sz="2800" dirty="0" smtClean="0"/>
              <a:t>Methane causes it to look </a:t>
            </a:r>
            <a:r>
              <a:rPr lang="en-US" sz="2800" u="sng" dirty="0" smtClean="0"/>
              <a:t>blue</a:t>
            </a:r>
            <a:r>
              <a:rPr lang="en-US" sz="2800" dirty="0" smtClean="0"/>
              <a:t>.</a:t>
            </a:r>
          </a:p>
          <a:p>
            <a:r>
              <a:rPr lang="en-US" sz="2800" dirty="0" smtClean="0"/>
              <a:t>Rotation: </a:t>
            </a:r>
            <a:r>
              <a:rPr lang="en-US" sz="2800" u="sng" dirty="0" smtClean="0"/>
              <a:t>17.2 hours</a:t>
            </a:r>
          </a:p>
          <a:p>
            <a:r>
              <a:rPr lang="en-US" sz="2800" dirty="0" smtClean="0"/>
              <a:t>Revolution: </a:t>
            </a:r>
            <a:r>
              <a:rPr lang="en-US" sz="2800" u="sng" dirty="0" smtClean="0"/>
              <a:t>83.7 years</a:t>
            </a:r>
          </a:p>
          <a:p>
            <a:r>
              <a:rPr lang="en-US" sz="2800" dirty="0" smtClean="0"/>
              <a:t>Distance from Sun: </a:t>
            </a:r>
            <a:r>
              <a:rPr lang="en-US" sz="2800" u="sng" dirty="0" smtClean="0"/>
              <a:t>19.2 AU</a:t>
            </a:r>
            <a:endParaRPr lang="en-US" sz="2800" u="sng" dirty="0"/>
          </a:p>
        </p:txBody>
      </p:sp>
      <p:pic>
        <p:nvPicPr>
          <p:cNvPr id="4" name="Picture 3" descr="uranus3.png"/>
          <p:cNvPicPr>
            <a:picLocks noChangeAspect="1"/>
          </p:cNvPicPr>
          <p:nvPr/>
        </p:nvPicPr>
        <p:blipFill>
          <a:blip r:embed="rId2" cstate="print"/>
          <a:stretch>
            <a:fillRect/>
          </a:stretch>
        </p:blipFill>
        <p:spPr>
          <a:xfrm>
            <a:off x="9191297" y="3110732"/>
            <a:ext cx="2305708" cy="3573847"/>
          </a:xfrm>
          <a:prstGeom prst="rect">
            <a:avLst/>
          </a:prstGeom>
        </p:spPr>
      </p:pic>
      <p:pic>
        <p:nvPicPr>
          <p:cNvPr id="5" name="Picture 4" descr="imagesJL9L0MR4.jpg"/>
          <p:cNvPicPr>
            <a:picLocks noChangeAspect="1"/>
          </p:cNvPicPr>
          <p:nvPr/>
        </p:nvPicPr>
        <p:blipFill>
          <a:blip r:embed="rId3" cstate="print"/>
          <a:stretch>
            <a:fillRect/>
          </a:stretch>
        </p:blipFill>
        <p:spPr>
          <a:xfrm>
            <a:off x="9357821" y="37059"/>
            <a:ext cx="2434786" cy="2434786"/>
          </a:xfrm>
          <a:prstGeom prst="rect">
            <a:avLst/>
          </a:prstGeom>
        </p:spPr>
      </p:pic>
    </p:spTree>
    <p:extLst>
      <p:ext uri="{BB962C8B-B14F-4D97-AF65-F5344CB8AC3E}">
        <p14:creationId xmlns:p14="http://schemas.microsoft.com/office/powerpoint/2010/main" val="10066299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Umbriel</a:t>
            </a:r>
            <a:r>
              <a:rPr lang="en-US" dirty="0" smtClean="0"/>
              <a:t>- mostly ice with a little bit of rock.</a:t>
            </a:r>
            <a:endParaRPr lang="en-US" dirty="0"/>
          </a:p>
        </p:txBody>
      </p:sp>
      <p:pic>
        <p:nvPicPr>
          <p:cNvPr id="4" name="Content Placeholder 3" descr="umbriel moon.png"/>
          <p:cNvPicPr>
            <a:picLocks noGrp="1" noChangeAspect="1"/>
          </p:cNvPicPr>
          <p:nvPr>
            <p:ph idx="1"/>
          </p:nvPr>
        </p:nvPicPr>
        <p:blipFill>
          <a:blip r:embed="rId2" cstate="print"/>
          <a:stretch>
            <a:fillRect/>
          </a:stretch>
        </p:blipFill>
        <p:spPr>
          <a:xfrm>
            <a:off x="4997451" y="2743201"/>
            <a:ext cx="2398712" cy="2398712"/>
          </a:xfrm>
        </p:spPr>
      </p:pic>
    </p:spTree>
    <p:extLst>
      <p:ext uri="{BB962C8B-B14F-4D97-AF65-F5344CB8AC3E}">
        <p14:creationId xmlns:p14="http://schemas.microsoft.com/office/powerpoint/2010/main" val="172810440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Miranda- scarred surface with concentric canyons.</a:t>
            </a:r>
            <a:endParaRPr lang="en-US" dirty="0"/>
          </a:p>
        </p:txBody>
      </p:sp>
      <p:pic>
        <p:nvPicPr>
          <p:cNvPr id="4" name="Content Placeholder 3" descr="miranda moon.png"/>
          <p:cNvPicPr>
            <a:picLocks noGrp="1" noChangeAspect="1"/>
          </p:cNvPicPr>
          <p:nvPr>
            <p:ph idx="1"/>
          </p:nvPr>
        </p:nvPicPr>
        <p:blipFill>
          <a:blip r:embed="rId2" cstate="print"/>
          <a:stretch>
            <a:fillRect/>
          </a:stretch>
        </p:blipFill>
        <p:spPr>
          <a:xfrm>
            <a:off x="4876800" y="2616087"/>
            <a:ext cx="2514600" cy="2525826"/>
          </a:xfrm>
        </p:spPr>
      </p:pic>
    </p:spTree>
    <p:extLst>
      <p:ext uri="{BB962C8B-B14F-4D97-AF65-F5344CB8AC3E}">
        <p14:creationId xmlns:p14="http://schemas.microsoft.com/office/powerpoint/2010/main" val="224348589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69473"/>
            <a:ext cx="10353761" cy="618804"/>
          </a:xfrm>
        </p:spPr>
        <p:txBody>
          <a:bodyPr/>
          <a:lstStyle/>
          <a:p>
            <a:r>
              <a:rPr lang="en-US" dirty="0" err="1" smtClean="0"/>
              <a:t>neptune</a:t>
            </a:r>
            <a:endParaRPr lang="en-US" dirty="0"/>
          </a:p>
        </p:txBody>
      </p:sp>
      <p:sp>
        <p:nvSpPr>
          <p:cNvPr id="3" name="Content Placeholder 2"/>
          <p:cNvSpPr>
            <a:spLocks noGrp="1"/>
          </p:cNvSpPr>
          <p:nvPr>
            <p:ph idx="1"/>
          </p:nvPr>
        </p:nvSpPr>
        <p:spPr>
          <a:xfrm>
            <a:off x="126124" y="169473"/>
            <a:ext cx="12065876" cy="6383728"/>
          </a:xfrm>
        </p:spPr>
        <p:txBody>
          <a:bodyPr>
            <a:noAutofit/>
          </a:bodyPr>
          <a:lstStyle/>
          <a:p>
            <a:r>
              <a:rPr lang="en-US" sz="2700" u="sng" dirty="0" smtClean="0"/>
              <a:t>8</a:t>
            </a:r>
            <a:r>
              <a:rPr lang="en-US" sz="2700" u="sng" baseline="30000" dirty="0" smtClean="0"/>
              <a:t>th</a:t>
            </a:r>
            <a:r>
              <a:rPr lang="en-US" sz="2700" dirty="0" smtClean="0"/>
              <a:t> planet from the Sun.</a:t>
            </a:r>
          </a:p>
          <a:p>
            <a:r>
              <a:rPr lang="en-US" sz="2700" dirty="0" smtClean="0"/>
              <a:t>Sometimes </a:t>
            </a:r>
            <a:r>
              <a:rPr lang="en-US" sz="2700" dirty="0" smtClean="0"/>
              <a:t>it has a </a:t>
            </a:r>
            <a:r>
              <a:rPr lang="en-US" sz="2700" u="sng" dirty="0" smtClean="0"/>
              <a:t>great</a:t>
            </a:r>
            <a:r>
              <a:rPr lang="en-US" sz="2700" dirty="0" smtClean="0"/>
              <a:t> </a:t>
            </a:r>
            <a:r>
              <a:rPr lang="en-US" sz="2700" u="sng" dirty="0" smtClean="0"/>
              <a:t>dark</a:t>
            </a:r>
            <a:r>
              <a:rPr lang="en-US" sz="2700" dirty="0" smtClean="0"/>
              <a:t> </a:t>
            </a:r>
            <a:r>
              <a:rPr lang="en-US" sz="2700" u="sng" dirty="0" smtClean="0"/>
              <a:t>spot</a:t>
            </a:r>
            <a:r>
              <a:rPr lang="en-US" sz="2700" dirty="0" smtClean="0"/>
              <a:t> that is a huge </a:t>
            </a:r>
            <a:r>
              <a:rPr lang="en-US" sz="2700" u="sng" dirty="0" smtClean="0"/>
              <a:t>storm</a:t>
            </a:r>
            <a:r>
              <a:rPr lang="en-US" sz="2700" dirty="0" smtClean="0"/>
              <a:t> system the size of </a:t>
            </a:r>
            <a:r>
              <a:rPr lang="en-US" sz="2700" u="sng" dirty="0" smtClean="0"/>
              <a:t>Earth</a:t>
            </a:r>
            <a:r>
              <a:rPr lang="en-US" sz="2700" dirty="0" smtClean="0"/>
              <a:t>.</a:t>
            </a:r>
          </a:p>
          <a:p>
            <a:r>
              <a:rPr lang="en-US" sz="2700" dirty="0" smtClean="0"/>
              <a:t>Has the fastest </a:t>
            </a:r>
            <a:r>
              <a:rPr lang="en-US" sz="2700" u="sng" dirty="0" smtClean="0"/>
              <a:t>winds</a:t>
            </a:r>
            <a:r>
              <a:rPr lang="en-US" sz="2700" dirty="0" smtClean="0"/>
              <a:t> in the solar system.</a:t>
            </a:r>
          </a:p>
          <a:p>
            <a:r>
              <a:rPr lang="en-US" sz="2700" dirty="0" smtClean="0"/>
              <a:t>Atmosphere is made up of </a:t>
            </a:r>
            <a:r>
              <a:rPr lang="en-US" sz="2700" u="sng" dirty="0" smtClean="0"/>
              <a:t>hydrogen</a:t>
            </a:r>
            <a:r>
              <a:rPr lang="en-US" sz="2700" dirty="0" smtClean="0"/>
              <a:t>, </a:t>
            </a:r>
            <a:r>
              <a:rPr lang="en-US" sz="2700" u="sng" dirty="0" smtClean="0"/>
              <a:t>helium</a:t>
            </a:r>
            <a:r>
              <a:rPr lang="en-US" sz="2700" dirty="0" smtClean="0"/>
              <a:t> and </a:t>
            </a:r>
            <a:r>
              <a:rPr lang="en-US" sz="2700" u="sng" dirty="0" smtClean="0"/>
              <a:t>methane</a:t>
            </a:r>
            <a:r>
              <a:rPr lang="en-US" sz="2700" dirty="0" smtClean="0"/>
              <a:t>.</a:t>
            </a:r>
          </a:p>
          <a:p>
            <a:r>
              <a:rPr lang="en-US" sz="2700" dirty="0" smtClean="0"/>
              <a:t>Neptune has </a:t>
            </a:r>
            <a:r>
              <a:rPr lang="en-US" sz="2700" u="sng" dirty="0" smtClean="0"/>
              <a:t>14</a:t>
            </a:r>
            <a:r>
              <a:rPr lang="en-US" sz="2700" dirty="0" smtClean="0"/>
              <a:t> moons.</a:t>
            </a:r>
          </a:p>
          <a:p>
            <a:r>
              <a:rPr lang="en-US" sz="2700" dirty="0" smtClean="0"/>
              <a:t>Its moon </a:t>
            </a:r>
            <a:r>
              <a:rPr lang="en-US" sz="2700" u="sng" dirty="0" smtClean="0"/>
              <a:t>Triton</a:t>
            </a:r>
            <a:r>
              <a:rPr lang="en-US" sz="2700" dirty="0" smtClean="0"/>
              <a:t> has an atmosphere.</a:t>
            </a:r>
          </a:p>
          <a:p>
            <a:r>
              <a:rPr lang="en-US" sz="2700" dirty="0" smtClean="0"/>
              <a:t>It has a small faint </a:t>
            </a:r>
            <a:r>
              <a:rPr lang="en-US" sz="2700" u="sng" dirty="0" smtClean="0"/>
              <a:t>ring</a:t>
            </a:r>
            <a:r>
              <a:rPr lang="en-US" sz="2700" dirty="0" smtClean="0"/>
              <a:t> </a:t>
            </a:r>
            <a:r>
              <a:rPr lang="en-US" sz="2700" u="sng" dirty="0" smtClean="0"/>
              <a:t>system</a:t>
            </a:r>
            <a:r>
              <a:rPr lang="en-US" sz="2700" dirty="0" smtClean="0"/>
              <a:t>.</a:t>
            </a:r>
          </a:p>
          <a:p>
            <a:r>
              <a:rPr lang="en-US" sz="2700" dirty="0" smtClean="0"/>
              <a:t>Rotation: </a:t>
            </a:r>
            <a:r>
              <a:rPr lang="en-US" sz="2700" u="sng" dirty="0" smtClean="0"/>
              <a:t>16.1 hours</a:t>
            </a:r>
          </a:p>
          <a:p>
            <a:r>
              <a:rPr lang="en-US" sz="2700" dirty="0" smtClean="0"/>
              <a:t>Revolution: </a:t>
            </a:r>
            <a:r>
              <a:rPr lang="en-US" sz="2700" u="sng" dirty="0" smtClean="0"/>
              <a:t>163.7 years</a:t>
            </a:r>
          </a:p>
          <a:p>
            <a:r>
              <a:rPr lang="en-US" sz="2700" dirty="0" smtClean="0"/>
              <a:t>Distance from the Sun: </a:t>
            </a:r>
            <a:r>
              <a:rPr lang="en-US" sz="2700" u="sng" dirty="0" smtClean="0"/>
              <a:t>30.05 AU</a:t>
            </a:r>
            <a:endParaRPr lang="en-US" sz="2700" u="sng" dirty="0"/>
          </a:p>
        </p:txBody>
      </p:sp>
      <p:pic>
        <p:nvPicPr>
          <p:cNvPr id="4" name="Content Placeholder 3" descr="1.png"/>
          <p:cNvPicPr>
            <a:picLocks noChangeAspect="1"/>
          </p:cNvPicPr>
          <p:nvPr/>
        </p:nvPicPr>
        <p:blipFill>
          <a:blip r:embed="rId2" cstate="print"/>
          <a:stretch>
            <a:fillRect/>
          </a:stretch>
        </p:blipFill>
        <p:spPr>
          <a:xfrm>
            <a:off x="10351047" y="2407283"/>
            <a:ext cx="1457325" cy="1457325"/>
          </a:xfrm>
          <a:prstGeom prst="rect">
            <a:avLst/>
          </a:prstGeom>
        </p:spPr>
      </p:pic>
      <p:pic>
        <p:nvPicPr>
          <p:cNvPr id="5" name="Picture 4" descr="neptune1.jpg"/>
          <p:cNvPicPr>
            <a:picLocks noChangeAspect="1"/>
          </p:cNvPicPr>
          <p:nvPr/>
        </p:nvPicPr>
        <p:blipFill>
          <a:blip r:embed="rId3" cstate="print"/>
          <a:stretch>
            <a:fillRect/>
          </a:stretch>
        </p:blipFill>
        <p:spPr>
          <a:xfrm>
            <a:off x="7207469" y="4135821"/>
            <a:ext cx="2133600" cy="2133600"/>
          </a:xfrm>
          <a:prstGeom prst="rect">
            <a:avLst/>
          </a:prstGeom>
        </p:spPr>
      </p:pic>
    </p:spTree>
    <p:extLst>
      <p:ext uri="{BB962C8B-B14F-4D97-AF65-F5344CB8AC3E}">
        <p14:creationId xmlns:p14="http://schemas.microsoft.com/office/powerpoint/2010/main" val="30777343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Triton- colder than Pluto, but alive with geysers.</a:t>
            </a:r>
            <a:endParaRPr lang="en-US" dirty="0"/>
          </a:p>
        </p:txBody>
      </p:sp>
      <p:pic>
        <p:nvPicPr>
          <p:cNvPr id="2050" name="Picture 2" descr="Image result for triton mo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95800" y="2241550"/>
            <a:ext cx="41148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475518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t>
            </a:r>
            <a:r>
              <a:rPr lang="en-US" dirty="0" smtClean="0"/>
              <a:t>riton</a:t>
            </a:r>
            <a:endParaRPr lang="en-US" dirty="0"/>
          </a:p>
        </p:txBody>
      </p:sp>
      <p:sp>
        <p:nvSpPr>
          <p:cNvPr id="3" name="Content Placeholder 2"/>
          <p:cNvSpPr>
            <a:spLocks noGrp="1"/>
          </p:cNvSpPr>
          <p:nvPr>
            <p:ph idx="1"/>
          </p:nvPr>
        </p:nvSpPr>
        <p:spPr>
          <a:xfrm>
            <a:off x="441434" y="1783560"/>
            <a:ext cx="9540766" cy="2940840"/>
          </a:xfrm>
        </p:spPr>
        <p:txBody>
          <a:bodyPr>
            <a:normAutofit/>
          </a:bodyPr>
          <a:lstStyle/>
          <a:p>
            <a:r>
              <a:rPr lang="en-US" sz="3200" dirty="0" smtClean="0"/>
              <a:t>Discovered in 1846.</a:t>
            </a:r>
          </a:p>
          <a:p>
            <a:r>
              <a:rPr lang="en-US" sz="3200" dirty="0" smtClean="0"/>
              <a:t>Colder than Pluto.</a:t>
            </a:r>
          </a:p>
          <a:p>
            <a:r>
              <a:rPr lang="en-US" sz="3200" dirty="0" smtClean="0"/>
              <a:t>Icy volcanoes that spew Nitrogen gas.</a:t>
            </a:r>
          </a:p>
          <a:p>
            <a:r>
              <a:rPr lang="en-US" sz="3200" dirty="0" smtClean="0"/>
              <a:t>Eventually will collide with Neptune.</a:t>
            </a:r>
          </a:p>
        </p:txBody>
      </p:sp>
      <p:pic>
        <p:nvPicPr>
          <p:cNvPr id="4098" name="Picture 2" descr="Image result for triton mo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1718" y="4219905"/>
            <a:ext cx="2860964" cy="2400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305237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Pluto</a:t>
            </a:r>
            <a:endParaRPr lang="en-US" dirty="0"/>
          </a:p>
        </p:txBody>
      </p:sp>
      <p:sp>
        <p:nvSpPr>
          <p:cNvPr id="3" name="Content Placeholder 2"/>
          <p:cNvSpPr>
            <a:spLocks noGrp="1"/>
          </p:cNvSpPr>
          <p:nvPr>
            <p:ph idx="1"/>
          </p:nvPr>
        </p:nvSpPr>
        <p:spPr>
          <a:xfrm>
            <a:off x="425669" y="1426464"/>
            <a:ext cx="9785131" cy="4929096"/>
          </a:xfrm>
        </p:spPr>
        <p:txBody>
          <a:bodyPr>
            <a:normAutofit/>
          </a:bodyPr>
          <a:lstStyle/>
          <a:p>
            <a:r>
              <a:rPr lang="en-US" sz="2800" dirty="0" smtClean="0"/>
              <a:t>Pluto has 5 moons, the biggest moon is called Charon. This moon is half the size of Pluto. Sometimes Pluto’s orbit crosses in front of Neptune’s. So sometimes Pluto is the farthest out and sometimes Neptune is farther out. </a:t>
            </a:r>
          </a:p>
          <a:p>
            <a:endParaRPr lang="en-US" sz="2800" dirty="0"/>
          </a:p>
          <a:p>
            <a:r>
              <a:rPr lang="en-US" sz="2800" dirty="0" smtClean="0"/>
              <a:t>Pluto and Neptune will never</a:t>
            </a:r>
          </a:p>
          <a:p>
            <a:pPr marL="68580" indent="0">
              <a:buNone/>
            </a:pPr>
            <a:r>
              <a:rPr lang="en-US" sz="2800" dirty="0" smtClean="0"/>
              <a:t>collide because </a:t>
            </a:r>
            <a:r>
              <a:rPr lang="en-US" sz="2800" dirty="0"/>
              <a:t>P</a:t>
            </a:r>
            <a:r>
              <a:rPr lang="en-US" sz="2800" dirty="0" smtClean="0"/>
              <a:t>luto’s orbit</a:t>
            </a:r>
          </a:p>
          <a:p>
            <a:pPr marL="68580" indent="0">
              <a:buNone/>
            </a:pPr>
            <a:r>
              <a:rPr lang="en-US" sz="2800" dirty="0"/>
              <a:t>i</a:t>
            </a:r>
            <a:r>
              <a:rPr lang="en-US" sz="2800" dirty="0" smtClean="0"/>
              <a:t>s tilted.</a:t>
            </a:r>
            <a:endParaRPr lang="en-US" sz="2800" dirty="0"/>
          </a:p>
        </p:txBody>
      </p:sp>
      <p:pic>
        <p:nvPicPr>
          <p:cNvPr id="5" name="Picture 4" descr="https://upload.wikimedia.org/wikipedia/commons/8/80/Nh-pluto-in-true-color_2x_JPEG.jpg"/>
          <p:cNvPicPr>
            <a:picLocks noChangeAspect="1" noChangeArrowheads="1"/>
          </p:cNvPicPr>
          <p:nvPr/>
        </p:nvPicPr>
        <p:blipFill>
          <a:blip r:embed="rId2" cstate="print"/>
          <a:srcRect/>
          <a:stretch>
            <a:fillRect/>
          </a:stretch>
        </p:blipFill>
        <p:spPr bwMode="auto">
          <a:xfrm>
            <a:off x="7149662" y="3564808"/>
            <a:ext cx="3061138" cy="3061138"/>
          </a:xfrm>
          <a:prstGeom prst="rect">
            <a:avLst/>
          </a:prstGeom>
          <a:noFill/>
        </p:spPr>
      </p:pic>
    </p:spTree>
    <p:extLst>
      <p:ext uri="{BB962C8B-B14F-4D97-AF65-F5344CB8AC3E}">
        <p14:creationId xmlns:p14="http://schemas.microsoft.com/office/powerpoint/2010/main" val="16534791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Charon</a:t>
            </a:r>
            <a:endParaRPr lang="en-US" dirty="0"/>
          </a:p>
        </p:txBody>
      </p:sp>
      <p:pic>
        <p:nvPicPr>
          <p:cNvPr id="8194" name="Picture 2" descr="Image result for char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008803" y="4072758"/>
            <a:ext cx="2393950" cy="23939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13795" y="1905000"/>
            <a:ext cx="8230205" cy="3539430"/>
          </a:xfrm>
          <a:prstGeom prst="rect">
            <a:avLst/>
          </a:prstGeom>
        </p:spPr>
        <p:txBody>
          <a:bodyPr wrap="square">
            <a:spAutoFit/>
          </a:bodyPr>
          <a:lstStyle/>
          <a:p>
            <a:r>
              <a:rPr lang="en-US" sz="3200" dirty="0"/>
              <a:t>Frigid surface covered in methane and nitrogen ice.</a:t>
            </a:r>
          </a:p>
          <a:p>
            <a:endParaRPr lang="en-US" sz="3200" dirty="0"/>
          </a:p>
          <a:p>
            <a:r>
              <a:rPr lang="en-US" sz="3200" dirty="0"/>
              <a:t>If not orbiting Pluto it would be a dwarf planet.</a:t>
            </a:r>
          </a:p>
          <a:p>
            <a:endParaRPr lang="en-US" sz="3200" dirty="0"/>
          </a:p>
          <a:p>
            <a:r>
              <a:rPr lang="en-US" sz="3200" dirty="0"/>
              <a:t>May have ice volcanoes.</a:t>
            </a:r>
          </a:p>
        </p:txBody>
      </p:sp>
    </p:spTree>
    <p:extLst>
      <p:ext uri="{BB962C8B-B14F-4D97-AF65-F5344CB8AC3E}">
        <p14:creationId xmlns:p14="http://schemas.microsoft.com/office/powerpoint/2010/main" val="312864979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Pluto and </a:t>
            </a:r>
            <a:r>
              <a:rPr lang="en-US" dirty="0" err="1" smtClean="0"/>
              <a:t>Charon</a:t>
            </a:r>
            <a:r>
              <a:rPr lang="en-US" dirty="0" smtClean="0"/>
              <a:t> compared to the size of Earth.</a:t>
            </a:r>
            <a:endParaRPr lang="en-US" dirty="0"/>
          </a:p>
        </p:txBody>
      </p:sp>
      <p:pic>
        <p:nvPicPr>
          <p:cNvPr id="1026" name="Picture 2" descr="http://www.nasa.gov/sites/default/files/thumbnails/image/nh-pluto-charon-earth-size.jpg"/>
          <p:cNvPicPr>
            <a:picLocks noChangeAspect="1" noChangeArrowheads="1"/>
          </p:cNvPicPr>
          <p:nvPr/>
        </p:nvPicPr>
        <p:blipFill>
          <a:blip r:embed="rId2" cstate="print"/>
          <a:srcRect/>
          <a:stretch>
            <a:fillRect/>
          </a:stretch>
        </p:blipFill>
        <p:spPr bwMode="auto">
          <a:xfrm>
            <a:off x="3581401" y="0"/>
            <a:ext cx="5181599" cy="5181600"/>
          </a:xfrm>
          <a:prstGeom prst="rect">
            <a:avLst/>
          </a:prstGeom>
          <a:noFill/>
        </p:spPr>
      </p:pic>
    </p:spTree>
    <p:extLst>
      <p:ext uri="{BB962C8B-B14F-4D97-AF65-F5344CB8AC3E}">
        <p14:creationId xmlns:p14="http://schemas.microsoft.com/office/powerpoint/2010/main" val="11590992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solar system</a:t>
            </a:r>
            <a:endParaRPr lang="en-US" dirty="0"/>
          </a:p>
        </p:txBody>
      </p:sp>
      <p:sp>
        <p:nvSpPr>
          <p:cNvPr id="3" name="Content Placeholder 2"/>
          <p:cNvSpPr>
            <a:spLocks noGrp="1"/>
          </p:cNvSpPr>
          <p:nvPr>
            <p:ph idx="1"/>
          </p:nvPr>
        </p:nvSpPr>
        <p:spPr>
          <a:xfrm>
            <a:off x="220718" y="1655379"/>
            <a:ext cx="6385034" cy="4776952"/>
          </a:xfrm>
        </p:spPr>
        <p:txBody>
          <a:bodyPr>
            <a:normAutofit fontScale="92500" lnSpcReduction="20000"/>
          </a:bodyPr>
          <a:lstStyle/>
          <a:p>
            <a:pPr marL="0" indent="0">
              <a:buNone/>
            </a:pPr>
            <a:r>
              <a:rPr lang="en-US" sz="3200" b="1" dirty="0" smtClean="0">
                <a:effectLst/>
              </a:rPr>
              <a:t>Phenomenon</a:t>
            </a:r>
            <a:r>
              <a:rPr lang="en-US" sz="3200" dirty="0" smtClean="0">
                <a:effectLst/>
              </a:rPr>
              <a:t>- This </a:t>
            </a:r>
            <a:r>
              <a:rPr lang="en-US" sz="3200" dirty="0">
                <a:effectLst/>
              </a:rPr>
              <a:t>image </a:t>
            </a:r>
            <a:r>
              <a:rPr lang="en-US" sz="3200" dirty="0" smtClean="0">
                <a:effectLst/>
              </a:rPr>
              <a:t>is </a:t>
            </a:r>
            <a:r>
              <a:rPr lang="en-US" sz="3200" dirty="0">
                <a:effectLst/>
              </a:rPr>
              <a:t>one example of a model of our solar system.</a:t>
            </a:r>
          </a:p>
          <a:p>
            <a:pPr fontAlgn="base"/>
            <a:r>
              <a:rPr lang="en-US" sz="3200" b="1" i="1" dirty="0">
                <a:effectLst/>
              </a:rPr>
              <a:t>What is useful about this model for understanding the solar system</a:t>
            </a:r>
            <a:r>
              <a:rPr lang="en-US" sz="3200" b="1" i="1" dirty="0" smtClean="0">
                <a:effectLst/>
              </a:rPr>
              <a:t>?</a:t>
            </a:r>
          </a:p>
          <a:p>
            <a:pPr marL="0" indent="0" fontAlgn="base">
              <a:buNone/>
            </a:pPr>
            <a:endParaRPr lang="en-US" sz="3200" b="1" i="1" dirty="0">
              <a:effectLst/>
            </a:endParaRPr>
          </a:p>
          <a:p>
            <a:pPr fontAlgn="base"/>
            <a:r>
              <a:rPr lang="en-US" sz="3200" b="1" i="1" dirty="0">
                <a:effectLst/>
              </a:rPr>
              <a:t>What are the limitations of this model?</a:t>
            </a:r>
          </a:p>
          <a:p>
            <a:endParaRPr lang="en-US" dirty="0">
              <a:effectLst/>
            </a:endParaRPr>
          </a:p>
          <a:p>
            <a:pPr marL="0" indent="0">
              <a:buNone/>
            </a:pPr>
            <a:endParaRPr lang="en-US" dirty="0"/>
          </a:p>
        </p:txBody>
      </p:sp>
      <p:pic>
        <p:nvPicPr>
          <p:cNvPr id="1026" name="Picture 2" descr="https://lh4.googleusercontent.com/6GDxzeqcWtwLs-JeKQZD3zgqeFZxBz8AMs4zfcgFowHcDcYq-ELOGCjtKGIz6exGEYFxmX7jup3kDbuOw7eR_H6iCYenoSU3xTTL0b335DQBTixcgngwK1rn-D3VyQc98shCwyj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7570" y="2072555"/>
            <a:ext cx="5136005" cy="3413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90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3" descr="plutocompare.jpg"/>
          <p:cNvPicPr>
            <a:picLocks noGrp="1" noChangeAspect="1"/>
          </p:cNvPicPr>
          <p:nvPr>
            <p:ph idx="1"/>
          </p:nvPr>
        </p:nvPicPr>
        <p:blipFill>
          <a:blip r:embed="rId2" cstate="print"/>
          <a:stretch>
            <a:fillRect/>
          </a:stretch>
        </p:blipFill>
        <p:spPr>
          <a:xfrm>
            <a:off x="2590801" y="838200"/>
            <a:ext cx="7250205" cy="5518150"/>
          </a:xfrm>
        </p:spPr>
      </p:pic>
    </p:spTree>
    <p:extLst>
      <p:ext uri="{BB962C8B-B14F-4D97-AF65-F5344CB8AC3E}">
        <p14:creationId xmlns:p14="http://schemas.microsoft.com/office/powerpoint/2010/main" val="354351321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S_Moons-browse.jpg"/>
          <p:cNvPicPr>
            <a:picLocks noGrp="1" noChangeAspect="1"/>
          </p:cNvPicPr>
          <p:nvPr>
            <p:ph idx="1"/>
          </p:nvPr>
        </p:nvPicPr>
        <p:blipFill>
          <a:blip r:embed="rId2" cstate="print"/>
          <a:stretch>
            <a:fillRect/>
          </a:stretch>
        </p:blipFill>
        <p:spPr>
          <a:xfrm>
            <a:off x="2209800" y="115824"/>
            <a:ext cx="8077200" cy="6461760"/>
          </a:xfrm>
        </p:spPr>
      </p:pic>
    </p:spTree>
    <p:extLst>
      <p:ext uri="{BB962C8B-B14F-4D97-AF65-F5344CB8AC3E}">
        <p14:creationId xmlns:p14="http://schemas.microsoft.com/office/powerpoint/2010/main" val="39029702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Kuiper Belt &amp; </a:t>
            </a:r>
            <a:r>
              <a:rPr lang="en-US" dirty="0" err="1" smtClean="0"/>
              <a:t>Oort</a:t>
            </a:r>
            <a:r>
              <a:rPr lang="en-US" dirty="0" smtClean="0"/>
              <a:t> Cloud</a:t>
            </a:r>
            <a:endParaRPr lang="en-US" dirty="0"/>
          </a:p>
        </p:txBody>
      </p:sp>
      <p:sp>
        <p:nvSpPr>
          <p:cNvPr id="3" name="Content Placeholder 2"/>
          <p:cNvSpPr>
            <a:spLocks noGrp="1"/>
          </p:cNvSpPr>
          <p:nvPr>
            <p:ph idx="1"/>
          </p:nvPr>
        </p:nvSpPr>
        <p:spPr/>
        <p:txBody>
          <a:bodyPr>
            <a:noAutofit/>
          </a:bodyPr>
          <a:lstStyle/>
          <a:p>
            <a:r>
              <a:rPr lang="en-US" sz="3200" dirty="0" smtClean="0"/>
              <a:t>The Kuiper Belt and the </a:t>
            </a:r>
            <a:r>
              <a:rPr lang="en-US" sz="3200" dirty="0" err="1" smtClean="0"/>
              <a:t>Oort</a:t>
            </a:r>
            <a:r>
              <a:rPr lang="en-US" sz="3200" dirty="0" smtClean="0"/>
              <a:t> Cloud are regions of space. The known icy worlds and comets in both regions are much smaller that Earth’s moon.</a:t>
            </a:r>
          </a:p>
          <a:p>
            <a:endParaRPr lang="en-US" sz="3200" dirty="0"/>
          </a:p>
          <a:p>
            <a:r>
              <a:rPr lang="en-US" sz="3200" dirty="0" smtClean="0"/>
              <a:t>The Kuiper Belt is a doughnut-shaped ring extending just beyond the orbit of Neptune. The </a:t>
            </a:r>
            <a:r>
              <a:rPr lang="en-US" sz="3200" dirty="0" err="1" smtClean="0"/>
              <a:t>Oort</a:t>
            </a:r>
            <a:r>
              <a:rPr lang="en-US" sz="3200" dirty="0" smtClean="0"/>
              <a:t> Cloud is a spherical shell.</a:t>
            </a:r>
            <a:endParaRPr lang="en-US" sz="3200" dirty="0"/>
          </a:p>
        </p:txBody>
      </p:sp>
    </p:spTree>
    <p:extLst>
      <p:ext uri="{BB962C8B-B14F-4D97-AF65-F5344CB8AC3E}">
        <p14:creationId xmlns:p14="http://schemas.microsoft.com/office/powerpoint/2010/main" val="194728022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Kuiper Belt</a:t>
            </a:r>
            <a:endParaRPr lang="en-US" dirty="0"/>
          </a:p>
        </p:txBody>
      </p:sp>
      <p:sp>
        <p:nvSpPr>
          <p:cNvPr id="3" name="Content Placeholder 2"/>
          <p:cNvSpPr>
            <a:spLocks noGrp="1"/>
          </p:cNvSpPr>
          <p:nvPr>
            <p:ph idx="1"/>
          </p:nvPr>
        </p:nvSpPr>
        <p:spPr>
          <a:xfrm>
            <a:off x="3349625" y="5593560"/>
            <a:ext cx="7772400" cy="4572000"/>
          </a:xfrm>
        </p:spPr>
        <p:txBody>
          <a:bodyPr/>
          <a:lstStyle/>
          <a:p>
            <a:r>
              <a:rPr lang="en-US" dirty="0" err="1" smtClean="0"/>
              <a:t>fdas</a:t>
            </a:r>
            <a:endParaRPr lang="en-US" dirty="0"/>
          </a:p>
        </p:txBody>
      </p:sp>
      <p:pic>
        <p:nvPicPr>
          <p:cNvPr id="9218" name="Picture 2" descr="Image result for kuiper be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676400"/>
            <a:ext cx="7620000" cy="445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849651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Oort</a:t>
            </a:r>
            <a:r>
              <a:rPr lang="en-US" dirty="0" smtClean="0"/>
              <a:t> Cloud</a:t>
            </a:r>
            <a:endParaRPr lang="en-US" dirty="0"/>
          </a:p>
        </p:txBody>
      </p:sp>
      <p:pic>
        <p:nvPicPr>
          <p:cNvPr id="10242" name="Picture 2" descr="Image result for oort clou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41725" y="1219200"/>
            <a:ext cx="5365750" cy="536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75890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Dwarf Planets</a:t>
            </a:r>
            <a:endParaRPr lang="en-US" dirty="0"/>
          </a:p>
        </p:txBody>
      </p:sp>
      <p:sp>
        <p:nvSpPr>
          <p:cNvPr id="3" name="Content Placeholder 2"/>
          <p:cNvSpPr>
            <a:spLocks noGrp="1"/>
          </p:cNvSpPr>
          <p:nvPr>
            <p:ph idx="1"/>
          </p:nvPr>
        </p:nvSpPr>
        <p:spPr/>
        <p:txBody>
          <a:bodyPr>
            <a:normAutofit/>
          </a:bodyPr>
          <a:lstStyle/>
          <a:p>
            <a:r>
              <a:rPr lang="en-US" sz="3200" dirty="0" smtClean="0"/>
              <a:t>Must orbit a star.</a:t>
            </a:r>
          </a:p>
          <a:p>
            <a:r>
              <a:rPr lang="en-US" sz="3200" dirty="0" smtClean="0"/>
              <a:t>Need to have enough mass to be nearly spherical.</a:t>
            </a:r>
          </a:p>
          <a:p>
            <a:r>
              <a:rPr lang="en-US" sz="3200" dirty="0" smtClean="0"/>
              <a:t>Not have cleared the area around its orbit of smaller objects.</a:t>
            </a:r>
          </a:p>
          <a:p>
            <a:r>
              <a:rPr lang="en-US" sz="3200" dirty="0" smtClean="0"/>
              <a:t>Not be a moon.</a:t>
            </a:r>
            <a:endParaRPr lang="en-US" sz="3200" dirty="0"/>
          </a:p>
        </p:txBody>
      </p:sp>
    </p:spTree>
    <p:extLst>
      <p:ext uri="{BB962C8B-B14F-4D97-AF65-F5344CB8AC3E}">
        <p14:creationId xmlns:p14="http://schemas.microsoft.com/office/powerpoint/2010/main" val="31640156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5326" y="136634"/>
            <a:ext cx="10353761" cy="1326321"/>
          </a:xfrm>
        </p:spPr>
        <p:txBody>
          <a:bodyPr/>
          <a:lstStyle/>
          <a:p>
            <a:r>
              <a:rPr lang="en-US" dirty="0" smtClean="0"/>
              <a:t>Dwarf Planets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489024937"/>
              </p:ext>
            </p:extLst>
          </p:nvPr>
        </p:nvGraphicFramePr>
        <p:xfrm>
          <a:off x="945326" y="1462955"/>
          <a:ext cx="10353676" cy="4241800"/>
        </p:xfrm>
        <a:graphic>
          <a:graphicData uri="http://schemas.openxmlformats.org/drawingml/2006/table">
            <a:tbl>
              <a:tblPr firstRow="1" bandRow="1">
                <a:tableStyleId>{5C22544A-7EE6-4342-B048-85BDC9FD1C3A}</a:tableStyleId>
              </a:tblPr>
              <a:tblGrid>
                <a:gridCol w="2302371">
                  <a:extLst>
                    <a:ext uri="{9D8B030D-6E8A-4147-A177-3AD203B41FA5}">
                      <a16:colId xmlns:a16="http://schemas.microsoft.com/office/drawing/2014/main" val="3952799027"/>
                    </a:ext>
                  </a:extLst>
                </a:gridCol>
                <a:gridCol w="2874467">
                  <a:extLst>
                    <a:ext uri="{9D8B030D-6E8A-4147-A177-3AD203B41FA5}">
                      <a16:colId xmlns:a16="http://schemas.microsoft.com/office/drawing/2014/main" val="783285552"/>
                    </a:ext>
                  </a:extLst>
                </a:gridCol>
                <a:gridCol w="2588419">
                  <a:extLst>
                    <a:ext uri="{9D8B030D-6E8A-4147-A177-3AD203B41FA5}">
                      <a16:colId xmlns:a16="http://schemas.microsoft.com/office/drawing/2014/main" val="2798949075"/>
                    </a:ext>
                  </a:extLst>
                </a:gridCol>
                <a:gridCol w="2588419">
                  <a:extLst>
                    <a:ext uri="{9D8B030D-6E8A-4147-A177-3AD203B41FA5}">
                      <a16:colId xmlns:a16="http://schemas.microsoft.com/office/drawing/2014/main" val="3073860036"/>
                    </a:ext>
                  </a:extLst>
                </a:gridCol>
              </a:tblGrid>
              <a:tr h="370840">
                <a:tc>
                  <a:txBody>
                    <a:bodyPr/>
                    <a:lstStyle/>
                    <a:p>
                      <a:r>
                        <a:rPr lang="en-US" dirty="0" smtClean="0"/>
                        <a:t>Dwarf Planet</a:t>
                      </a:r>
                      <a:endParaRPr lang="en-US" dirty="0"/>
                    </a:p>
                  </a:txBody>
                  <a:tcPr/>
                </a:tc>
                <a:tc>
                  <a:txBody>
                    <a:bodyPr/>
                    <a:lstStyle/>
                    <a:p>
                      <a:r>
                        <a:rPr lang="en-US" dirty="0" smtClean="0"/>
                        <a:t>Diameter (km)</a:t>
                      </a:r>
                      <a:endParaRPr lang="en-US" dirty="0"/>
                    </a:p>
                  </a:txBody>
                  <a:tcPr/>
                </a:tc>
                <a:tc>
                  <a:txBody>
                    <a:bodyPr/>
                    <a:lstStyle/>
                    <a:p>
                      <a:r>
                        <a:rPr lang="en-US" dirty="0" smtClean="0"/>
                        <a:t># of Moons</a:t>
                      </a:r>
                      <a:endParaRPr lang="en-US" dirty="0"/>
                    </a:p>
                  </a:txBody>
                  <a:tcPr/>
                </a:tc>
                <a:tc>
                  <a:txBody>
                    <a:bodyPr/>
                    <a:lstStyle/>
                    <a:p>
                      <a:r>
                        <a:rPr lang="en-US" dirty="0" smtClean="0"/>
                        <a:t>Location</a:t>
                      </a:r>
                      <a:endParaRPr lang="en-US" dirty="0"/>
                    </a:p>
                  </a:txBody>
                  <a:tcPr/>
                </a:tc>
                <a:extLst>
                  <a:ext uri="{0D108BD9-81ED-4DB2-BD59-A6C34878D82A}">
                    <a16:rowId xmlns:a16="http://schemas.microsoft.com/office/drawing/2014/main" val="3257668106"/>
                  </a:ext>
                </a:extLst>
              </a:tr>
              <a:tr h="370840">
                <a:tc>
                  <a:txBody>
                    <a:bodyPr/>
                    <a:lstStyle/>
                    <a:p>
                      <a:r>
                        <a:rPr lang="en-US" sz="3200" dirty="0" smtClean="0"/>
                        <a:t>Pluto</a:t>
                      </a:r>
                      <a:endParaRPr lang="en-US" sz="3200" dirty="0"/>
                    </a:p>
                  </a:txBody>
                  <a:tcPr/>
                </a:tc>
                <a:tc>
                  <a:txBody>
                    <a:bodyPr/>
                    <a:lstStyle/>
                    <a:p>
                      <a:r>
                        <a:rPr lang="en-US" sz="3200" dirty="0" smtClean="0"/>
                        <a:t>2400 km</a:t>
                      </a:r>
                      <a:endParaRPr lang="en-US" sz="3200" dirty="0"/>
                    </a:p>
                  </a:txBody>
                  <a:tcPr/>
                </a:tc>
                <a:tc>
                  <a:txBody>
                    <a:bodyPr/>
                    <a:lstStyle/>
                    <a:p>
                      <a:pPr algn="ctr"/>
                      <a:r>
                        <a:rPr lang="en-US" sz="3200" dirty="0" smtClean="0"/>
                        <a:t>5</a:t>
                      </a:r>
                      <a:endParaRPr lang="en-US" sz="3200" dirty="0"/>
                    </a:p>
                  </a:txBody>
                  <a:tcPr/>
                </a:tc>
                <a:tc>
                  <a:txBody>
                    <a:bodyPr/>
                    <a:lstStyle/>
                    <a:p>
                      <a:r>
                        <a:rPr lang="en-US" sz="3200" dirty="0" smtClean="0"/>
                        <a:t>Kuiper</a:t>
                      </a:r>
                      <a:r>
                        <a:rPr lang="en-US" sz="3200" baseline="0" dirty="0" smtClean="0"/>
                        <a:t> Belt</a:t>
                      </a:r>
                      <a:endParaRPr lang="en-US" sz="3200" dirty="0"/>
                    </a:p>
                  </a:txBody>
                  <a:tcPr/>
                </a:tc>
                <a:extLst>
                  <a:ext uri="{0D108BD9-81ED-4DB2-BD59-A6C34878D82A}">
                    <a16:rowId xmlns:a16="http://schemas.microsoft.com/office/drawing/2014/main" val="3295865749"/>
                  </a:ext>
                </a:extLst>
              </a:tr>
              <a:tr h="370840">
                <a:tc>
                  <a:txBody>
                    <a:bodyPr/>
                    <a:lstStyle/>
                    <a:p>
                      <a:r>
                        <a:rPr lang="en-US" sz="3200" dirty="0" smtClean="0"/>
                        <a:t>Ceres</a:t>
                      </a:r>
                      <a:endParaRPr lang="en-US" sz="3200" dirty="0"/>
                    </a:p>
                  </a:txBody>
                  <a:tcPr/>
                </a:tc>
                <a:tc>
                  <a:txBody>
                    <a:bodyPr/>
                    <a:lstStyle/>
                    <a:p>
                      <a:r>
                        <a:rPr lang="en-US" sz="3200" dirty="0" smtClean="0"/>
                        <a:t>950 km</a:t>
                      </a:r>
                    </a:p>
                  </a:txBody>
                  <a:tcPr/>
                </a:tc>
                <a:tc>
                  <a:txBody>
                    <a:bodyPr/>
                    <a:lstStyle/>
                    <a:p>
                      <a:pPr algn="ctr"/>
                      <a:r>
                        <a:rPr lang="en-US" sz="3200" dirty="0" smtClean="0"/>
                        <a:t>0</a:t>
                      </a:r>
                      <a:endParaRPr lang="en-US" sz="3200" dirty="0"/>
                    </a:p>
                  </a:txBody>
                  <a:tcPr/>
                </a:tc>
                <a:tc>
                  <a:txBody>
                    <a:bodyPr/>
                    <a:lstStyle/>
                    <a:p>
                      <a:r>
                        <a:rPr lang="en-US" sz="3200" dirty="0" smtClean="0"/>
                        <a:t>Asteroid Belt</a:t>
                      </a:r>
                      <a:endParaRPr lang="en-US" sz="3200" dirty="0"/>
                    </a:p>
                  </a:txBody>
                  <a:tcPr/>
                </a:tc>
                <a:extLst>
                  <a:ext uri="{0D108BD9-81ED-4DB2-BD59-A6C34878D82A}">
                    <a16:rowId xmlns:a16="http://schemas.microsoft.com/office/drawing/2014/main" val="1253176157"/>
                  </a:ext>
                </a:extLst>
              </a:tr>
              <a:tr h="370840">
                <a:tc>
                  <a:txBody>
                    <a:bodyPr/>
                    <a:lstStyle/>
                    <a:p>
                      <a:r>
                        <a:rPr lang="en-US" sz="3200" dirty="0" smtClean="0"/>
                        <a:t>Haumea</a:t>
                      </a:r>
                      <a:endParaRPr lang="en-US" sz="3200" dirty="0"/>
                    </a:p>
                  </a:txBody>
                  <a:tcPr/>
                </a:tc>
                <a:tc>
                  <a:txBody>
                    <a:bodyPr/>
                    <a:lstStyle/>
                    <a:p>
                      <a:r>
                        <a:rPr lang="en-US" sz="3200" dirty="0" smtClean="0"/>
                        <a:t>1916 x 1518 km</a:t>
                      </a:r>
                      <a:endParaRPr lang="en-US" sz="3200" dirty="0"/>
                    </a:p>
                  </a:txBody>
                  <a:tcPr/>
                </a:tc>
                <a:tc>
                  <a:txBody>
                    <a:bodyPr/>
                    <a:lstStyle/>
                    <a:p>
                      <a:pPr algn="ctr"/>
                      <a:r>
                        <a:rPr lang="en-US" sz="3200" dirty="0" smtClean="0"/>
                        <a:t>2</a:t>
                      </a:r>
                      <a:endParaRPr lang="en-US" sz="3200" dirty="0"/>
                    </a:p>
                  </a:txBody>
                  <a:tcPr/>
                </a:tc>
                <a:tc>
                  <a:txBody>
                    <a:bodyPr/>
                    <a:lstStyle/>
                    <a:p>
                      <a:r>
                        <a:rPr lang="en-US" sz="3200" dirty="0" smtClean="0"/>
                        <a:t>Kuiper Belt</a:t>
                      </a:r>
                      <a:endParaRPr lang="en-US" sz="3200" dirty="0"/>
                    </a:p>
                  </a:txBody>
                  <a:tcPr/>
                </a:tc>
                <a:extLst>
                  <a:ext uri="{0D108BD9-81ED-4DB2-BD59-A6C34878D82A}">
                    <a16:rowId xmlns:a16="http://schemas.microsoft.com/office/drawing/2014/main" val="4097413463"/>
                  </a:ext>
                </a:extLst>
              </a:tr>
              <a:tr h="370840">
                <a:tc>
                  <a:txBody>
                    <a:bodyPr/>
                    <a:lstStyle/>
                    <a:p>
                      <a:r>
                        <a:rPr lang="en-US" sz="3200" dirty="0" err="1" smtClean="0"/>
                        <a:t>Makemake</a:t>
                      </a:r>
                      <a:endParaRPr lang="en-US" sz="3200" dirty="0"/>
                    </a:p>
                  </a:txBody>
                  <a:tcPr/>
                </a:tc>
                <a:tc>
                  <a:txBody>
                    <a:bodyPr/>
                    <a:lstStyle/>
                    <a:p>
                      <a:r>
                        <a:rPr lang="en-US" sz="3200" dirty="0" smtClean="0"/>
                        <a:t>Between</a:t>
                      </a:r>
                      <a:r>
                        <a:rPr lang="en-US" sz="3200" baseline="0" dirty="0" smtClean="0"/>
                        <a:t> 1360-1480 km</a:t>
                      </a:r>
                      <a:endParaRPr lang="en-US" sz="3200" dirty="0"/>
                    </a:p>
                  </a:txBody>
                  <a:tcPr/>
                </a:tc>
                <a:tc>
                  <a:txBody>
                    <a:bodyPr/>
                    <a:lstStyle/>
                    <a:p>
                      <a:pPr algn="ctr"/>
                      <a:r>
                        <a:rPr lang="en-US" sz="3200" dirty="0" smtClean="0"/>
                        <a:t>0</a:t>
                      </a:r>
                      <a:endParaRPr lang="en-US" sz="3200" dirty="0"/>
                    </a:p>
                  </a:txBody>
                  <a:tcPr/>
                </a:tc>
                <a:tc>
                  <a:txBody>
                    <a:bodyPr/>
                    <a:lstStyle/>
                    <a:p>
                      <a:r>
                        <a:rPr lang="en-US" sz="3200" dirty="0" smtClean="0"/>
                        <a:t>Kuiper Belt</a:t>
                      </a:r>
                      <a:endParaRPr lang="en-US" sz="3200" dirty="0"/>
                    </a:p>
                  </a:txBody>
                  <a:tcPr/>
                </a:tc>
                <a:extLst>
                  <a:ext uri="{0D108BD9-81ED-4DB2-BD59-A6C34878D82A}">
                    <a16:rowId xmlns:a16="http://schemas.microsoft.com/office/drawing/2014/main" val="393249957"/>
                  </a:ext>
                </a:extLst>
              </a:tr>
              <a:tr h="370840">
                <a:tc>
                  <a:txBody>
                    <a:bodyPr/>
                    <a:lstStyle/>
                    <a:p>
                      <a:r>
                        <a:rPr lang="en-US" sz="3200" dirty="0" smtClean="0"/>
                        <a:t>Eric</a:t>
                      </a:r>
                      <a:endParaRPr lang="en-US" sz="3200" dirty="0"/>
                    </a:p>
                  </a:txBody>
                  <a:tcPr/>
                </a:tc>
                <a:tc>
                  <a:txBody>
                    <a:bodyPr/>
                    <a:lstStyle/>
                    <a:p>
                      <a:r>
                        <a:rPr lang="en-US" sz="3200" dirty="0" smtClean="0"/>
                        <a:t>2326 km</a:t>
                      </a:r>
                      <a:endParaRPr lang="en-US" sz="3200" dirty="0"/>
                    </a:p>
                  </a:txBody>
                  <a:tcPr/>
                </a:tc>
                <a:tc>
                  <a:txBody>
                    <a:bodyPr/>
                    <a:lstStyle/>
                    <a:p>
                      <a:pPr algn="ctr"/>
                      <a:r>
                        <a:rPr lang="en-US" sz="3200" dirty="0" smtClean="0"/>
                        <a:t>1</a:t>
                      </a:r>
                      <a:endParaRPr lang="en-US" sz="3200" dirty="0"/>
                    </a:p>
                  </a:txBody>
                  <a:tcPr/>
                </a:tc>
                <a:tc>
                  <a:txBody>
                    <a:bodyPr/>
                    <a:lstStyle/>
                    <a:p>
                      <a:r>
                        <a:rPr lang="en-US" sz="3200" dirty="0" smtClean="0"/>
                        <a:t>Kuiper Belt</a:t>
                      </a:r>
                      <a:endParaRPr lang="en-US" sz="3200" dirty="0"/>
                    </a:p>
                  </a:txBody>
                  <a:tcPr/>
                </a:tc>
                <a:extLst>
                  <a:ext uri="{0D108BD9-81ED-4DB2-BD59-A6C34878D82A}">
                    <a16:rowId xmlns:a16="http://schemas.microsoft.com/office/drawing/2014/main" val="47486046"/>
                  </a:ext>
                </a:extLst>
              </a:tr>
            </a:tbl>
          </a:graphicData>
        </a:graphic>
      </p:graphicFrame>
    </p:spTree>
    <p:extLst>
      <p:ext uri="{BB962C8B-B14F-4D97-AF65-F5344CB8AC3E}">
        <p14:creationId xmlns:p14="http://schemas.microsoft.com/office/powerpoint/2010/main" val="42336759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Dwarf Planets</a:t>
            </a:r>
            <a:endParaRPr lang="en-US" dirty="0"/>
          </a:p>
        </p:txBody>
      </p:sp>
      <p:sp>
        <p:nvSpPr>
          <p:cNvPr id="3" name="Content Placeholder 2"/>
          <p:cNvSpPr>
            <a:spLocks noGrp="1"/>
          </p:cNvSpPr>
          <p:nvPr>
            <p:ph idx="1"/>
          </p:nvPr>
        </p:nvSpPr>
        <p:spPr/>
        <p:txBody>
          <a:bodyPr>
            <a:normAutofit/>
          </a:bodyPr>
          <a:lstStyle/>
          <a:p>
            <a:r>
              <a:rPr lang="en-US" sz="3600" dirty="0">
                <a:effectLst/>
              </a:rPr>
              <a:t>Astronomers know that there may be other dwarf planets far out in the solar system. Look for </a:t>
            </a:r>
            <a:r>
              <a:rPr lang="en-US" sz="3600" u="sng" dirty="0">
                <a:effectLst/>
              </a:rPr>
              <a:t>Quaoar</a:t>
            </a:r>
            <a:r>
              <a:rPr lang="en-US" sz="3600" dirty="0">
                <a:effectLst/>
              </a:rPr>
              <a:t>, </a:t>
            </a:r>
            <a:r>
              <a:rPr lang="en-US" sz="3600" u="sng" dirty="0" err="1">
                <a:effectLst/>
              </a:rPr>
              <a:t>Varuna</a:t>
            </a:r>
            <a:r>
              <a:rPr lang="en-US" sz="3600" dirty="0">
                <a:effectLst/>
              </a:rPr>
              <a:t> and </a:t>
            </a:r>
            <a:r>
              <a:rPr lang="en-US" sz="3600" u="sng" dirty="0">
                <a:effectLst/>
              </a:rPr>
              <a:t>Orcus</a:t>
            </a:r>
            <a:r>
              <a:rPr lang="en-US" sz="3600" dirty="0">
                <a:effectLst/>
              </a:rPr>
              <a:t> to </a:t>
            </a:r>
            <a:r>
              <a:rPr lang="en-US" sz="3600" dirty="0" smtClean="0">
                <a:effectLst/>
              </a:rPr>
              <a:t>possibly </a:t>
            </a:r>
            <a:r>
              <a:rPr lang="en-US" sz="3600" dirty="0">
                <a:effectLst/>
              </a:rPr>
              <a:t>be added to the list of dwarf planets in the future.</a:t>
            </a:r>
            <a:endParaRPr lang="en-US" sz="3600" dirty="0"/>
          </a:p>
        </p:txBody>
      </p:sp>
    </p:spTree>
    <p:extLst>
      <p:ext uri="{BB962C8B-B14F-4D97-AF65-F5344CB8AC3E}">
        <p14:creationId xmlns:p14="http://schemas.microsoft.com/office/powerpoint/2010/main" val="18079986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4" descr="plutoids.jpg"/>
          <p:cNvPicPr>
            <a:picLocks noChangeAspect="1"/>
          </p:cNvPicPr>
          <p:nvPr/>
        </p:nvPicPr>
        <p:blipFill>
          <a:blip r:embed="rId2" cstate="print"/>
          <a:stretch>
            <a:fillRect/>
          </a:stretch>
        </p:blipFill>
        <p:spPr>
          <a:xfrm>
            <a:off x="2667000" y="838201"/>
            <a:ext cx="7143750" cy="5610225"/>
          </a:xfrm>
          <a:prstGeom prst="rect">
            <a:avLst/>
          </a:prstGeom>
        </p:spPr>
      </p:pic>
      <p:sp>
        <p:nvSpPr>
          <p:cNvPr id="6" name="Content Placeholder 5"/>
          <p:cNvSpPr>
            <a:spLocks noGrp="1"/>
          </p:cNvSpPr>
          <p:nvPr>
            <p:ph idx="1"/>
          </p:nvPr>
        </p:nvSpPr>
        <p:spPr>
          <a:xfrm>
            <a:off x="2438400" y="3581400"/>
            <a:ext cx="7772400" cy="2774160"/>
          </a:xfrm>
        </p:spPr>
        <p:txBody>
          <a:bodyPr/>
          <a:lstStyle/>
          <a:p>
            <a:endParaRPr lang="en-US" dirty="0"/>
          </a:p>
        </p:txBody>
      </p:sp>
    </p:spTree>
    <p:extLst>
      <p:ext uri="{BB962C8B-B14F-4D97-AF65-F5344CB8AC3E}">
        <p14:creationId xmlns:p14="http://schemas.microsoft.com/office/powerpoint/2010/main" val="273037062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kbos.jpg"/>
          <p:cNvPicPr>
            <a:picLocks noGrp="1" noChangeAspect="1"/>
          </p:cNvPicPr>
          <p:nvPr>
            <p:ph idx="1"/>
          </p:nvPr>
        </p:nvPicPr>
        <p:blipFill>
          <a:blip r:embed="rId2" cstate="print"/>
          <a:stretch>
            <a:fillRect/>
          </a:stretch>
        </p:blipFill>
        <p:spPr>
          <a:xfrm>
            <a:off x="2362201" y="2286001"/>
            <a:ext cx="7818897" cy="3189287"/>
          </a:xfrm>
        </p:spPr>
      </p:pic>
    </p:spTree>
    <p:extLst>
      <p:ext uri="{BB962C8B-B14F-4D97-AF65-F5344CB8AC3E}">
        <p14:creationId xmlns:p14="http://schemas.microsoft.com/office/powerpoint/2010/main" val="9136451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13795" y="1150883"/>
            <a:ext cx="10353762" cy="4640317"/>
          </a:xfrm>
        </p:spPr>
        <p:txBody>
          <a:bodyPr/>
          <a:lstStyle/>
          <a:p>
            <a:r>
              <a:rPr lang="en-US" sz="4000" b="1" i="1" dirty="0">
                <a:effectLst/>
              </a:rPr>
              <a:t> </a:t>
            </a:r>
            <a:r>
              <a:rPr lang="en-US" sz="4000" b="1" i="1" dirty="0" smtClean="0">
                <a:effectLst/>
              </a:rPr>
              <a:t>Discuss and compare </a:t>
            </a:r>
            <a:r>
              <a:rPr lang="en-US" sz="4000" b="1" i="1" dirty="0">
                <a:effectLst/>
              </a:rPr>
              <a:t>the two models of our solar </a:t>
            </a:r>
            <a:r>
              <a:rPr lang="en-US" sz="4000" b="1" i="1" dirty="0" smtClean="0">
                <a:effectLst/>
              </a:rPr>
              <a:t>system (the picture and the model I showed you) with a partner. </a:t>
            </a:r>
            <a:r>
              <a:rPr lang="en-US" sz="4000" b="1" i="1" dirty="0">
                <a:effectLst/>
              </a:rPr>
              <a:t>How are they similar? How are they different?</a:t>
            </a:r>
            <a:endParaRPr lang="en-US" sz="4000" dirty="0">
              <a:effectLst/>
            </a:endParaRPr>
          </a:p>
          <a:p>
            <a:endParaRPr lang="en-US" dirty="0"/>
          </a:p>
        </p:txBody>
      </p:sp>
    </p:spTree>
    <p:extLst>
      <p:ext uri="{BB962C8B-B14F-4D97-AF65-F5344CB8AC3E}">
        <p14:creationId xmlns:p14="http://schemas.microsoft.com/office/powerpoint/2010/main" val="344200676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13795" y="1576552"/>
            <a:ext cx="10353762" cy="4572000"/>
          </a:xfrm>
        </p:spPr>
        <p:txBody>
          <a:bodyPr>
            <a:noAutofit/>
          </a:bodyPr>
          <a:lstStyle/>
          <a:p>
            <a:r>
              <a:rPr lang="en-US" sz="3600" dirty="0" smtClean="0"/>
              <a:t>What patterns can you identify among the planets that have a larger diameter?</a:t>
            </a:r>
          </a:p>
          <a:p>
            <a:r>
              <a:rPr lang="en-US" sz="3600" dirty="0" smtClean="0"/>
              <a:t>What properties differentiate a dwarf planet and a planet?</a:t>
            </a:r>
          </a:p>
          <a:p>
            <a:r>
              <a:rPr lang="en-US" sz="3600" dirty="0" smtClean="0"/>
              <a:t>What is AU? Why is this unit used to measure distances in the solar system?</a:t>
            </a:r>
            <a:endParaRPr lang="en-US" sz="3600" dirty="0"/>
          </a:p>
        </p:txBody>
      </p:sp>
    </p:spTree>
    <p:extLst>
      <p:ext uri="{BB962C8B-B14F-4D97-AF65-F5344CB8AC3E}">
        <p14:creationId xmlns:p14="http://schemas.microsoft.com/office/powerpoint/2010/main" val="110082839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Parts of a comet</a:t>
            </a:r>
            <a:endParaRPr lang="en-US" dirty="0"/>
          </a:p>
        </p:txBody>
      </p:sp>
      <p:pic>
        <p:nvPicPr>
          <p:cNvPr id="12290" name="Picture 2" descr="Image result for comets part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05225" y="2317750"/>
            <a:ext cx="523875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867169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73422"/>
            <a:ext cx="10353761" cy="756744"/>
          </a:xfrm>
        </p:spPr>
        <p:txBody>
          <a:bodyPr/>
          <a:lstStyle/>
          <a:p>
            <a:r>
              <a:rPr lang="en-US" dirty="0" smtClean="0"/>
              <a:t>Comets</a:t>
            </a:r>
            <a:endParaRPr lang="en-US" dirty="0"/>
          </a:p>
        </p:txBody>
      </p:sp>
      <p:sp>
        <p:nvSpPr>
          <p:cNvPr id="3" name="Content Placeholder 2"/>
          <p:cNvSpPr>
            <a:spLocks noGrp="1"/>
          </p:cNvSpPr>
          <p:nvPr>
            <p:ph idx="1"/>
          </p:nvPr>
        </p:nvSpPr>
        <p:spPr>
          <a:xfrm>
            <a:off x="913795" y="930166"/>
            <a:ext cx="9220805" cy="4937234"/>
          </a:xfrm>
        </p:spPr>
        <p:txBody>
          <a:bodyPr>
            <a:noAutofit/>
          </a:bodyPr>
          <a:lstStyle/>
          <a:p>
            <a:r>
              <a:rPr lang="en-US" sz="2800" dirty="0" smtClean="0"/>
              <a:t>Comets</a:t>
            </a:r>
            <a:r>
              <a:rPr lang="en-US" sz="2800" u="sng" dirty="0" smtClean="0"/>
              <a:t> </a:t>
            </a:r>
            <a:r>
              <a:rPr lang="en-US" sz="2800" dirty="0" smtClean="0"/>
              <a:t>are cosmic snowballs of frozen gases, rock and dust.</a:t>
            </a:r>
          </a:p>
          <a:p>
            <a:endParaRPr lang="en-US" sz="2800" dirty="0"/>
          </a:p>
          <a:p>
            <a:r>
              <a:rPr lang="en-US" sz="2800" dirty="0" smtClean="0"/>
              <a:t>A comet warms up as it nears the sun and develops an atmosphere, or coma. The coma may be hundreds of thousands of kilometers in diameter.</a:t>
            </a:r>
          </a:p>
          <a:p>
            <a:endParaRPr lang="en-US" sz="2800" dirty="0"/>
          </a:p>
          <a:p>
            <a:r>
              <a:rPr lang="en-US" sz="2800" dirty="0" smtClean="0"/>
              <a:t>The tail of a comet always </a:t>
            </a:r>
          </a:p>
          <a:p>
            <a:pPr marL="68580" indent="0">
              <a:buNone/>
            </a:pPr>
            <a:r>
              <a:rPr lang="en-US" sz="2800" dirty="0"/>
              <a:t>p</a:t>
            </a:r>
            <a:r>
              <a:rPr lang="en-US" sz="2800" dirty="0" smtClean="0"/>
              <a:t>oints away from the sun due</a:t>
            </a:r>
          </a:p>
          <a:p>
            <a:pPr marL="68580" indent="0">
              <a:buNone/>
            </a:pPr>
            <a:r>
              <a:rPr lang="en-US" sz="2800" dirty="0"/>
              <a:t>t</a:t>
            </a:r>
            <a:r>
              <a:rPr lang="en-US" sz="2800" dirty="0" smtClean="0"/>
              <a:t>o solar wind.</a:t>
            </a:r>
            <a:endParaRPr lang="en-US" sz="2800" dirty="0"/>
          </a:p>
        </p:txBody>
      </p:sp>
      <p:pic>
        <p:nvPicPr>
          <p:cNvPr id="13314" name="Picture 2" descr="Image result for come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3281" y="3891903"/>
            <a:ext cx="3864111" cy="2724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5676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Planet Nine</a:t>
            </a:r>
            <a:endParaRPr lang="en-US" dirty="0"/>
          </a:p>
        </p:txBody>
      </p:sp>
      <p:pic>
        <p:nvPicPr>
          <p:cNvPr id="14338" name="Picture 2" descr="Image result for planet nin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46306" y="1600201"/>
            <a:ext cx="8156588" cy="4144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18794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0"/>
            <a:ext cx="10353761" cy="819807"/>
          </a:xfrm>
        </p:spPr>
        <p:txBody>
          <a:bodyPr/>
          <a:lstStyle/>
          <a:p>
            <a:r>
              <a:rPr lang="en-US" dirty="0" smtClean="0"/>
              <a:t>Planet Nine</a:t>
            </a:r>
            <a:endParaRPr lang="en-US" dirty="0"/>
          </a:p>
        </p:txBody>
      </p:sp>
      <p:sp>
        <p:nvSpPr>
          <p:cNvPr id="3" name="Content Placeholder 2"/>
          <p:cNvSpPr>
            <a:spLocks noGrp="1"/>
          </p:cNvSpPr>
          <p:nvPr>
            <p:ph idx="1"/>
          </p:nvPr>
        </p:nvSpPr>
        <p:spPr>
          <a:xfrm>
            <a:off x="220716" y="646386"/>
            <a:ext cx="11225049" cy="5632974"/>
          </a:xfrm>
        </p:spPr>
        <p:txBody>
          <a:bodyPr>
            <a:normAutofit/>
          </a:bodyPr>
          <a:lstStyle/>
          <a:p>
            <a:r>
              <a:rPr lang="en-US" sz="3200" dirty="0" smtClean="0"/>
              <a:t>Existence predicted by math.</a:t>
            </a:r>
          </a:p>
          <a:p>
            <a:r>
              <a:rPr lang="en-US" sz="3200" dirty="0" smtClean="0"/>
              <a:t>Dominates a region larger than any other planet.</a:t>
            </a:r>
          </a:p>
          <a:p>
            <a:r>
              <a:rPr lang="en-US" sz="3200" dirty="0" smtClean="0"/>
              <a:t>Take 10,000-20,000 years to orbit sun.</a:t>
            </a:r>
            <a:endParaRPr lang="en-US" sz="3200" dirty="0"/>
          </a:p>
        </p:txBody>
      </p:sp>
      <p:pic>
        <p:nvPicPr>
          <p:cNvPr id="15362" name="Picture 2" descr="Image result for planet n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9324" y="2698582"/>
            <a:ext cx="7394521" cy="4159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61439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Milky Way</a:t>
            </a:r>
            <a:endParaRPr lang="en-US" dirty="0"/>
          </a:p>
        </p:txBody>
      </p:sp>
      <p:pic>
        <p:nvPicPr>
          <p:cNvPr id="4" name="Content Placeholder 3" descr="mw.png"/>
          <p:cNvPicPr>
            <a:picLocks noGrp="1" noChangeAspect="1"/>
          </p:cNvPicPr>
          <p:nvPr>
            <p:ph idx="1"/>
          </p:nvPr>
        </p:nvPicPr>
        <p:blipFill>
          <a:blip r:embed="rId2" cstate="print"/>
          <a:stretch>
            <a:fillRect/>
          </a:stretch>
        </p:blipFill>
        <p:spPr>
          <a:xfrm>
            <a:off x="3352801" y="3657600"/>
            <a:ext cx="3214687" cy="2407912"/>
          </a:xfrm>
        </p:spPr>
      </p:pic>
      <p:pic>
        <p:nvPicPr>
          <p:cNvPr id="5" name="Picture 4" descr="milkyway.png"/>
          <p:cNvPicPr>
            <a:picLocks noChangeAspect="1"/>
          </p:cNvPicPr>
          <p:nvPr/>
        </p:nvPicPr>
        <p:blipFill>
          <a:blip r:embed="rId3" cstate="print"/>
          <a:stretch>
            <a:fillRect/>
          </a:stretch>
        </p:blipFill>
        <p:spPr>
          <a:xfrm>
            <a:off x="7239001" y="1752601"/>
            <a:ext cx="2828925" cy="2828925"/>
          </a:xfrm>
          <a:prstGeom prst="rect">
            <a:avLst/>
          </a:prstGeom>
        </p:spPr>
      </p:pic>
    </p:spTree>
    <p:extLst>
      <p:ext uri="{BB962C8B-B14F-4D97-AF65-F5344CB8AC3E}">
        <p14:creationId xmlns:p14="http://schemas.microsoft.com/office/powerpoint/2010/main" val="324850625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s-1995-44-a-web.jpg"/>
          <p:cNvPicPr>
            <a:picLocks noGrp="1" noChangeAspect="1"/>
          </p:cNvPicPr>
          <p:nvPr>
            <p:ph idx="1"/>
          </p:nvPr>
        </p:nvPicPr>
        <p:blipFill>
          <a:blip r:embed="rId2" cstate="print"/>
          <a:stretch>
            <a:fillRect/>
          </a:stretch>
        </p:blipFill>
        <p:spPr>
          <a:xfrm>
            <a:off x="7010400" y="3276601"/>
            <a:ext cx="3333750" cy="3286125"/>
          </a:xfrm>
        </p:spPr>
      </p:pic>
      <p:pic>
        <p:nvPicPr>
          <p:cNvPr id="6" name="Picture 5" descr="hs-2005-02-d-web.jpg"/>
          <p:cNvPicPr>
            <a:picLocks noChangeAspect="1"/>
          </p:cNvPicPr>
          <p:nvPr/>
        </p:nvPicPr>
        <p:blipFill>
          <a:blip r:embed="rId3" cstate="print"/>
          <a:stretch>
            <a:fillRect/>
          </a:stretch>
        </p:blipFill>
        <p:spPr>
          <a:xfrm>
            <a:off x="2819400" y="990600"/>
            <a:ext cx="3333750" cy="3333750"/>
          </a:xfrm>
          <a:prstGeom prst="rect">
            <a:avLst/>
          </a:prstGeom>
        </p:spPr>
      </p:pic>
      <p:sp>
        <p:nvSpPr>
          <p:cNvPr id="7" name="TextBox 6"/>
          <p:cNvSpPr txBox="1"/>
          <p:nvPr/>
        </p:nvSpPr>
        <p:spPr>
          <a:xfrm>
            <a:off x="5257800" y="5410200"/>
            <a:ext cx="1752600" cy="369332"/>
          </a:xfrm>
          <a:prstGeom prst="rect">
            <a:avLst/>
          </a:prstGeom>
          <a:noFill/>
        </p:spPr>
        <p:txBody>
          <a:bodyPr wrap="square" rtlCol="0">
            <a:spAutoFit/>
          </a:bodyPr>
          <a:lstStyle/>
          <a:p>
            <a:r>
              <a:rPr lang="en-US" dirty="0"/>
              <a:t>Eagle Nebula</a:t>
            </a:r>
          </a:p>
        </p:txBody>
      </p:sp>
      <p:sp>
        <p:nvSpPr>
          <p:cNvPr id="8" name="TextBox 7"/>
          <p:cNvSpPr txBox="1"/>
          <p:nvPr/>
        </p:nvSpPr>
        <p:spPr>
          <a:xfrm>
            <a:off x="6477000" y="1981200"/>
            <a:ext cx="2133600" cy="923330"/>
          </a:xfrm>
          <a:prstGeom prst="rect">
            <a:avLst/>
          </a:prstGeom>
          <a:noFill/>
        </p:spPr>
        <p:txBody>
          <a:bodyPr wrap="square" rtlCol="0">
            <a:spAutoFit/>
          </a:bodyPr>
          <a:lstStyle/>
          <a:p>
            <a:r>
              <a:rPr lang="en-US" dirty="0" err="1"/>
              <a:t>Monocerotis</a:t>
            </a:r>
            <a:r>
              <a:rPr lang="en-US" dirty="0"/>
              <a:t> – Star in outer edges of Milky Way</a:t>
            </a:r>
          </a:p>
        </p:txBody>
      </p:sp>
    </p:spTree>
    <p:extLst>
      <p:ext uri="{BB962C8B-B14F-4D97-AF65-F5344CB8AC3E}">
        <p14:creationId xmlns:p14="http://schemas.microsoft.com/office/powerpoint/2010/main" val="85080803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sz="3600" dirty="0">
                <a:effectLst/>
                <a:hlinkClick r:id="rId2" action="ppaction://hlinkfile"/>
              </a:rPr>
              <a:t>Video</a:t>
            </a:r>
            <a:r>
              <a:rPr lang="en-US" sz="3600" dirty="0">
                <a:effectLst/>
              </a:rPr>
              <a:t>- Comparison of planets and </a:t>
            </a:r>
            <a:r>
              <a:rPr lang="en-US" sz="3600" dirty="0" smtClean="0">
                <a:effectLst/>
              </a:rPr>
              <a:t>stars.</a:t>
            </a:r>
            <a:endParaRPr lang="en-US" sz="3600" dirty="0">
              <a:effectLst/>
            </a:endParaRPr>
          </a:p>
          <a:p>
            <a:r>
              <a:rPr lang="en-US" u="sng" dirty="0">
                <a:effectLst/>
                <a:hlinkClick r:id="rId3"/>
              </a:rPr>
              <a:t>https://www.youtube.com/watch?v=Ov5AHcCQtd8</a:t>
            </a:r>
            <a:endParaRPr lang="en-US" dirty="0">
              <a:effectLst/>
            </a:endParaRPr>
          </a:p>
          <a:p>
            <a:endParaRPr lang="en-US" dirty="0"/>
          </a:p>
        </p:txBody>
      </p:sp>
    </p:spTree>
    <p:extLst>
      <p:ext uri="{BB962C8B-B14F-4D97-AF65-F5344CB8AC3E}">
        <p14:creationId xmlns:p14="http://schemas.microsoft.com/office/powerpoint/2010/main" val="3891521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Planet Mnemonic</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72927791"/>
              </p:ext>
            </p:extLst>
          </p:nvPr>
        </p:nvGraphicFramePr>
        <p:xfrm>
          <a:off x="913795" y="609600"/>
          <a:ext cx="10353675" cy="5791200"/>
        </p:xfrm>
        <a:graphic>
          <a:graphicData uri="http://schemas.openxmlformats.org/drawingml/2006/table">
            <a:tbl>
              <a:tblPr firstRow="1" bandRow="1">
                <a:tableStyleId>{5C22544A-7EE6-4342-B048-85BDC9FD1C3A}</a:tableStyleId>
              </a:tblPr>
              <a:tblGrid>
                <a:gridCol w="3451225">
                  <a:extLst>
                    <a:ext uri="{9D8B030D-6E8A-4147-A177-3AD203B41FA5}">
                      <a16:colId xmlns:a16="http://schemas.microsoft.com/office/drawing/2014/main" val="728494399"/>
                    </a:ext>
                  </a:extLst>
                </a:gridCol>
                <a:gridCol w="3451225">
                  <a:extLst>
                    <a:ext uri="{9D8B030D-6E8A-4147-A177-3AD203B41FA5}">
                      <a16:colId xmlns:a16="http://schemas.microsoft.com/office/drawing/2014/main" val="39700077"/>
                    </a:ext>
                  </a:extLst>
                </a:gridCol>
                <a:gridCol w="3451225">
                  <a:extLst>
                    <a:ext uri="{9D8B030D-6E8A-4147-A177-3AD203B41FA5}">
                      <a16:colId xmlns:a16="http://schemas.microsoft.com/office/drawing/2014/main" val="2607217530"/>
                    </a:ext>
                  </a:extLst>
                </a:gridCol>
              </a:tblGrid>
              <a:tr h="370840">
                <a:tc>
                  <a:txBody>
                    <a:bodyPr/>
                    <a:lstStyle/>
                    <a:p>
                      <a:r>
                        <a:rPr lang="en-US" sz="3200" dirty="0" smtClean="0"/>
                        <a:t>Planet</a:t>
                      </a:r>
                      <a:endParaRPr lang="en-US" sz="3200" dirty="0"/>
                    </a:p>
                  </a:txBody>
                  <a:tcPr/>
                </a:tc>
                <a:tc>
                  <a:txBody>
                    <a:bodyPr/>
                    <a:lstStyle/>
                    <a:p>
                      <a:endParaRPr lang="en-US" sz="3200"/>
                    </a:p>
                  </a:txBody>
                  <a:tcPr/>
                </a:tc>
                <a:tc>
                  <a:txBody>
                    <a:bodyPr/>
                    <a:lstStyle/>
                    <a:p>
                      <a:endParaRPr lang="en-US"/>
                    </a:p>
                  </a:txBody>
                  <a:tcPr/>
                </a:tc>
                <a:extLst>
                  <a:ext uri="{0D108BD9-81ED-4DB2-BD59-A6C34878D82A}">
                    <a16:rowId xmlns:a16="http://schemas.microsoft.com/office/drawing/2014/main" val="3075152145"/>
                  </a:ext>
                </a:extLst>
              </a:tr>
              <a:tr h="370840">
                <a:tc>
                  <a:txBody>
                    <a:bodyPr/>
                    <a:lstStyle/>
                    <a:p>
                      <a:r>
                        <a:rPr lang="en-US" sz="3200" dirty="0" smtClean="0"/>
                        <a:t>Mercury</a:t>
                      </a:r>
                      <a:endParaRPr lang="en-US" sz="3200" dirty="0"/>
                    </a:p>
                  </a:txBody>
                  <a:tcPr/>
                </a:tc>
                <a:tc>
                  <a:txBody>
                    <a:bodyPr/>
                    <a:lstStyle/>
                    <a:p>
                      <a:r>
                        <a:rPr lang="en-US" sz="3200" dirty="0" smtClean="0"/>
                        <a:t>My</a:t>
                      </a:r>
                      <a:endParaRPr lang="en-US" sz="3200" dirty="0"/>
                    </a:p>
                  </a:txBody>
                  <a:tcPr/>
                </a:tc>
                <a:tc>
                  <a:txBody>
                    <a:bodyPr/>
                    <a:lstStyle/>
                    <a:p>
                      <a:endParaRPr lang="en-US"/>
                    </a:p>
                  </a:txBody>
                  <a:tcPr/>
                </a:tc>
                <a:extLst>
                  <a:ext uri="{0D108BD9-81ED-4DB2-BD59-A6C34878D82A}">
                    <a16:rowId xmlns:a16="http://schemas.microsoft.com/office/drawing/2014/main" val="1379437682"/>
                  </a:ext>
                </a:extLst>
              </a:tr>
              <a:tr h="370840">
                <a:tc>
                  <a:txBody>
                    <a:bodyPr/>
                    <a:lstStyle/>
                    <a:p>
                      <a:r>
                        <a:rPr lang="en-US" sz="3200" dirty="0" smtClean="0"/>
                        <a:t>Venus</a:t>
                      </a:r>
                    </a:p>
                  </a:txBody>
                  <a:tcPr/>
                </a:tc>
                <a:tc>
                  <a:txBody>
                    <a:bodyPr/>
                    <a:lstStyle/>
                    <a:p>
                      <a:r>
                        <a:rPr lang="en-US" sz="3200" dirty="0" smtClean="0"/>
                        <a:t>Very</a:t>
                      </a:r>
                      <a:endParaRPr lang="en-US" sz="3200" dirty="0"/>
                    </a:p>
                  </a:txBody>
                  <a:tcPr/>
                </a:tc>
                <a:tc>
                  <a:txBody>
                    <a:bodyPr/>
                    <a:lstStyle/>
                    <a:p>
                      <a:endParaRPr lang="en-US"/>
                    </a:p>
                  </a:txBody>
                  <a:tcPr/>
                </a:tc>
                <a:extLst>
                  <a:ext uri="{0D108BD9-81ED-4DB2-BD59-A6C34878D82A}">
                    <a16:rowId xmlns:a16="http://schemas.microsoft.com/office/drawing/2014/main" val="3744222037"/>
                  </a:ext>
                </a:extLst>
              </a:tr>
              <a:tr h="370840">
                <a:tc>
                  <a:txBody>
                    <a:bodyPr/>
                    <a:lstStyle/>
                    <a:p>
                      <a:r>
                        <a:rPr lang="en-US" sz="3200" dirty="0" smtClean="0"/>
                        <a:t>Earth</a:t>
                      </a:r>
                      <a:endParaRPr lang="en-US" sz="3200" dirty="0"/>
                    </a:p>
                  </a:txBody>
                  <a:tcPr/>
                </a:tc>
                <a:tc>
                  <a:txBody>
                    <a:bodyPr/>
                    <a:lstStyle/>
                    <a:p>
                      <a:r>
                        <a:rPr lang="en-US" sz="3200" dirty="0" smtClean="0"/>
                        <a:t>Eager</a:t>
                      </a:r>
                      <a:endParaRPr lang="en-US" sz="3200" dirty="0"/>
                    </a:p>
                  </a:txBody>
                  <a:tcPr/>
                </a:tc>
                <a:tc>
                  <a:txBody>
                    <a:bodyPr/>
                    <a:lstStyle/>
                    <a:p>
                      <a:endParaRPr lang="en-US"/>
                    </a:p>
                  </a:txBody>
                  <a:tcPr/>
                </a:tc>
                <a:extLst>
                  <a:ext uri="{0D108BD9-81ED-4DB2-BD59-A6C34878D82A}">
                    <a16:rowId xmlns:a16="http://schemas.microsoft.com/office/drawing/2014/main" val="1707138369"/>
                  </a:ext>
                </a:extLst>
              </a:tr>
              <a:tr h="370840">
                <a:tc>
                  <a:txBody>
                    <a:bodyPr/>
                    <a:lstStyle/>
                    <a:p>
                      <a:r>
                        <a:rPr lang="en-US" sz="3200" dirty="0" smtClean="0"/>
                        <a:t>Mars</a:t>
                      </a:r>
                      <a:endParaRPr lang="en-US" sz="3200" dirty="0"/>
                    </a:p>
                  </a:txBody>
                  <a:tcPr/>
                </a:tc>
                <a:tc>
                  <a:txBody>
                    <a:bodyPr/>
                    <a:lstStyle/>
                    <a:p>
                      <a:r>
                        <a:rPr lang="en-US" sz="3200" dirty="0" smtClean="0"/>
                        <a:t>Mother</a:t>
                      </a:r>
                      <a:endParaRPr lang="en-US" sz="3200" dirty="0"/>
                    </a:p>
                  </a:txBody>
                  <a:tcPr/>
                </a:tc>
                <a:tc>
                  <a:txBody>
                    <a:bodyPr/>
                    <a:lstStyle/>
                    <a:p>
                      <a:endParaRPr lang="en-US"/>
                    </a:p>
                  </a:txBody>
                  <a:tcPr/>
                </a:tc>
                <a:extLst>
                  <a:ext uri="{0D108BD9-81ED-4DB2-BD59-A6C34878D82A}">
                    <a16:rowId xmlns:a16="http://schemas.microsoft.com/office/drawing/2014/main" val="3139953534"/>
                  </a:ext>
                </a:extLst>
              </a:tr>
              <a:tr h="370840">
                <a:tc>
                  <a:txBody>
                    <a:bodyPr/>
                    <a:lstStyle/>
                    <a:p>
                      <a:r>
                        <a:rPr lang="en-US" sz="3200" dirty="0" smtClean="0"/>
                        <a:t>Jupiter</a:t>
                      </a:r>
                      <a:endParaRPr lang="en-US" sz="3200" dirty="0"/>
                    </a:p>
                  </a:txBody>
                  <a:tcPr/>
                </a:tc>
                <a:tc>
                  <a:txBody>
                    <a:bodyPr/>
                    <a:lstStyle/>
                    <a:p>
                      <a:r>
                        <a:rPr lang="en-US" sz="3200" dirty="0" smtClean="0"/>
                        <a:t>Just</a:t>
                      </a:r>
                      <a:endParaRPr lang="en-US" sz="3200" dirty="0"/>
                    </a:p>
                  </a:txBody>
                  <a:tcPr/>
                </a:tc>
                <a:tc>
                  <a:txBody>
                    <a:bodyPr/>
                    <a:lstStyle/>
                    <a:p>
                      <a:endParaRPr lang="en-US"/>
                    </a:p>
                  </a:txBody>
                  <a:tcPr/>
                </a:tc>
                <a:extLst>
                  <a:ext uri="{0D108BD9-81ED-4DB2-BD59-A6C34878D82A}">
                    <a16:rowId xmlns:a16="http://schemas.microsoft.com/office/drawing/2014/main" val="3263868072"/>
                  </a:ext>
                </a:extLst>
              </a:tr>
              <a:tr h="370840">
                <a:tc>
                  <a:txBody>
                    <a:bodyPr/>
                    <a:lstStyle/>
                    <a:p>
                      <a:r>
                        <a:rPr lang="en-US" sz="3200" dirty="0" smtClean="0"/>
                        <a:t>Saturn</a:t>
                      </a:r>
                      <a:endParaRPr lang="en-US" sz="3200" dirty="0"/>
                    </a:p>
                  </a:txBody>
                  <a:tcPr/>
                </a:tc>
                <a:tc>
                  <a:txBody>
                    <a:bodyPr/>
                    <a:lstStyle/>
                    <a:p>
                      <a:r>
                        <a:rPr lang="en-US" sz="3200" dirty="0" smtClean="0"/>
                        <a:t>Served</a:t>
                      </a:r>
                      <a:endParaRPr lang="en-US" sz="3200" dirty="0"/>
                    </a:p>
                  </a:txBody>
                  <a:tcPr/>
                </a:tc>
                <a:tc>
                  <a:txBody>
                    <a:bodyPr/>
                    <a:lstStyle/>
                    <a:p>
                      <a:endParaRPr lang="en-US"/>
                    </a:p>
                  </a:txBody>
                  <a:tcPr/>
                </a:tc>
                <a:extLst>
                  <a:ext uri="{0D108BD9-81ED-4DB2-BD59-A6C34878D82A}">
                    <a16:rowId xmlns:a16="http://schemas.microsoft.com/office/drawing/2014/main" val="2185737217"/>
                  </a:ext>
                </a:extLst>
              </a:tr>
              <a:tr h="370840">
                <a:tc>
                  <a:txBody>
                    <a:bodyPr/>
                    <a:lstStyle/>
                    <a:p>
                      <a:r>
                        <a:rPr lang="en-US" sz="3200" dirty="0" smtClean="0"/>
                        <a:t>Uranus</a:t>
                      </a:r>
                      <a:endParaRPr lang="en-US" sz="3200" dirty="0"/>
                    </a:p>
                  </a:txBody>
                  <a:tcPr/>
                </a:tc>
                <a:tc>
                  <a:txBody>
                    <a:bodyPr/>
                    <a:lstStyle/>
                    <a:p>
                      <a:r>
                        <a:rPr lang="en-US" sz="3200" dirty="0" smtClean="0"/>
                        <a:t>Us</a:t>
                      </a:r>
                      <a:endParaRPr lang="en-US" sz="3200" dirty="0"/>
                    </a:p>
                  </a:txBody>
                  <a:tcPr/>
                </a:tc>
                <a:tc>
                  <a:txBody>
                    <a:bodyPr/>
                    <a:lstStyle/>
                    <a:p>
                      <a:endParaRPr lang="en-US" dirty="0"/>
                    </a:p>
                  </a:txBody>
                  <a:tcPr/>
                </a:tc>
                <a:extLst>
                  <a:ext uri="{0D108BD9-81ED-4DB2-BD59-A6C34878D82A}">
                    <a16:rowId xmlns:a16="http://schemas.microsoft.com/office/drawing/2014/main" val="449420208"/>
                  </a:ext>
                </a:extLst>
              </a:tr>
              <a:tr h="370840">
                <a:tc>
                  <a:txBody>
                    <a:bodyPr/>
                    <a:lstStyle/>
                    <a:p>
                      <a:r>
                        <a:rPr lang="en-US" sz="3200" dirty="0" smtClean="0"/>
                        <a:t>Neptune</a:t>
                      </a:r>
                      <a:endParaRPr lang="en-US" sz="3200" dirty="0"/>
                    </a:p>
                  </a:txBody>
                  <a:tcPr/>
                </a:tc>
                <a:tc>
                  <a:txBody>
                    <a:bodyPr/>
                    <a:lstStyle/>
                    <a:p>
                      <a:r>
                        <a:rPr lang="en-US" sz="3200" dirty="0" smtClean="0"/>
                        <a:t>Nine</a:t>
                      </a:r>
                      <a:endParaRPr lang="en-US" sz="3200" dirty="0"/>
                    </a:p>
                  </a:txBody>
                  <a:tcPr/>
                </a:tc>
                <a:tc>
                  <a:txBody>
                    <a:bodyPr/>
                    <a:lstStyle/>
                    <a:p>
                      <a:endParaRPr lang="en-US" dirty="0"/>
                    </a:p>
                  </a:txBody>
                  <a:tcPr/>
                </a:tc>
                <a:extLst>
                  <a:ext uri="{0D108BD9-81ED-4DB2-BD59-A6C34878D82A}">
                    <a16:rowId xmlns:a16="http://schemas.microsoft.com/office/drawing/2014/main" val="4150394253"/>
                  </a:ext>
                </a:extLst>
              </a:tr>
              <a:tr h="370840">
                <a:tc>
                  <a:txBody>
                    <a:bodyPr/>
                    <a:lstStyle/>
                    <a:p>
                      <a:r>
                        <a:rPr lang="en-US" sz="3200" dirty="0" smtClean="0"/>
                        <a:t>Pluto</a:t>
                      </a:r>
                      <a:endParaRPr lang="en-US" sz="3200" dirty="0"/>
                    </a:p>
                  </a:txBody>
                  <a:tcPr/>
                </a:tc>
                <a:tc>
                  <a:txBody>
                    <a:bodyPr/>
                    <a:lstStyle/>
                    <a:p>
                      <a:r>
                        <a:rPr lang="en-US" sz="3200" dirty="0" smtClean="0"/>
                        <a:t>Pizzas</a:t>
                      </a:r>
                      <a:endParaRPr lang="en-US" sz="3200" dirty="0"/>
                    </a:p>
                  </a:txBody>
                  <a:tcPr/>
                </a:tc>
                <a:tc>
                  <a:txBody>
                    <a:bodyPr/>
                    <a:lstStyle/>
                    <a:p>
                      <a:endParaRPr lang="en-US" dirty="0"/>
                    </a:p>
                  </a:txBody>
                  <a:tcPr/>
                </a:tc>
                <a:extLst>
                  <a:ext uri="{0D108BD9-81ED-4DB2-BD59-A6C34878D82A}">
                    <a16:rowId xmlns:a16="http://schemas.microsoft.com/office/drawing/2014/main" val="3390515685"/>
                  </a:ext>
                </a:extLst>
              </a:tr>
            </a:tbl>
          </a:graphicData>
        </a:graphic>
      </p:graphicFrame>
    </p:spTree>
    <p:extLst>
      <p:ext uri="{BB962C8B-B14F-4D97-AF65-F5344CB8AC3E}">
        <p14:creationId xmlns:p14="http://schemas.microsoft.com/office/powerpoint/2010/main" val="31309322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13795" y="1592317"/>
            <a:ext cx="10353762" cy="4198883"/>
          </a:xfrm>
        </p:spPr>
        <p:txBody>
          <a:bodyPr>
            <a:normAutofit/>
          </a:bodyPr>
          <a:lstStyle/>
          <a:p>
            <a:r>
              <a:rPr lang="en-US" sz="4800" dirty="0" smtClean="0"/>
              <a:t>Draw a 2D model of the solar system. Make sure that everything is labeled.</a:t>
            </a:r>
            <a:endParaRPr lang="en-US" sz="4800" dirty="0"/>
          </a:p>
        </p:txBody>
      </p:sp>
    </p:spTree>
    <p:extLst>
      <p:ext uri="{BB962C8B-B14F-4D97-AF65-F5344CB8AC3E}">
        <p14:creationId xmlns:p14="http://schemas.microsoft.com/office/powerpoint/2010/main" val="40444549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Damask</Template>
  <TotalTime>2394</TotalTime>
  <Words>2081</Words>
  <Application>Microsoft Office PowerPoint</Application>
  <PresentationFormat>Widescreen</PresentationFormat>
  <Paragraphs>337</Paragraphs>
  <Slides>77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77</vt:i4>
      </vt:variant>
    </vt:vector>
  </HeadingPairs>
  <TitlesOfParts>
    <vt:vector size="81" baseType="lpstr">
      <vt:lpstr>Arial</vt:lpstr>
      <vt:lpstr>Bookman Old Style</vt:lpstr>
      <vt:lpstr>Rockwell</vt:lpstr>
      <vt:lpstr>Damask</vt:lpstr>
      <vt:lpstr>The Solar System</vt:lpstr>
      <vt:lpstr>Sputnik 1  1957 Took 98 minutes to orbit Earth. Lasted 3 months.</vt:lpstr>
      <vt:lpstr>Explorer 1 1958 Stayed in orbit until 1970. Satellites in Earth’s orbit at 17,000 mph. </vt:lpstr>
      <vt:lpstr>First Man In Space April 12, 1961 Yuri Gagaran- Russian 108 minutes orbiting Earth.</vt:lpstr>
      <vt:lpstr>1st American In Space May 5, 1961 Alan Shephard</vt:lpstr>
      <vt:lpstr>The solar system</vt:lpstr>
      <vt:lpstr>PowerPoint Presentation</vt:lpstr>
      <vt:lpstr>Planet Mnemonic</vt:lpstr>
      <vt:lpstr>PowerPoint Presentation</vt:lpstr>
      <vt:lpstr>Solar System To Scale Video</vt:lpstr>
      <vt:lpstr>The Great Planetary Debate</vt:lpstr>
      <vt:lpstr>Debate Schedule</vt:lpstr>
      <vt:lpstr>Grading</vt:lpstr>
      <vt:lpstr>PowerPoint Presentation</vt:lpstr>
      <vt:lpstr>Measuring Distances</vt:lpstr>
      <vt:lpstr>PowerPoint Presentation</vt:lpstr>
      <vt:lpstr>PowerPoint Presentation</vt:lpstr>
      <vt:lpstr>PowerPoint Presentation</vt:lpstr>
      <vt:lpstr>PowerPoint Presentation</vt:lpstr>
      <vt:lpstr>PowerPoint Presentation</vt:lpstr>
      <vt:lpstr>The Sun</vt:lpstr>
      <vt:lpstr>The Inner Planets</vt:lpstr>
      <vt:lpstr>What makes a planet a planet?</vt:lpstr>
      <vt:lpstr>Mercury</vt:lpstr>
      <vt:lpstr>Venus</vt:lpstr>
      <vt:lpstr>venus</vt:lpstr>
      <vt:lpstr>Earth</vt:lpstr>
      <vt:lpstr>The Moon</vt:lpstr>
      <vt:lpstr>mars</vt:lpstr>
      <vt:lpstr>Mars One </vt:lpstr>
      <vt:lpstr>PowerPoint Presentation</vt:lpstr>
      <vt:lpstr>Mars</vt:lpstr>
      <vt:lpstr>Phobos &amp; Deimos</vt:lpstr>
      <vt:lpstr>Asteroid Belt</vt:lpstr>
      <vt:lpstr>The Asteroid Belt</vt:lpstr>
      <vt:lpstr>Asteroids</vt:lpstr>
      <vt:lpstr>Ceres</vt:lpstr>
      <vt:lpstr>The Outer Planets</vt:lpstr>
      <vt:lpstr>Meteorites</vt:lpstr>
      <vt:lpstr>jupiter</vt:lpstr>
      <vt:lpstr>Jupiter</vt:lpstr>
      <vt:lpstr>Moons of Jupiter</vt:lpstr>
      <vt:lpstr> Io- endless volcanic activity. </vt:lpstr>
      <vt:lpstr>Europa- Thick surface ice with ocean underneath.</vt:lpstr>
      <vt:lpstr>Ganymede- largest moon in our solar system.</vt:lpstr>
      <vt:lpstr>Callisto- unchanged for 4 billion years. </vt:lpstr>
      <vt:lpstr>saturn</vt:lpstr>
      <vt:lpstr>saturn</vt:lpstr>
      <vt:lpstr>Titan- Earth-like landscape. Liquid methane instead of water and water ice instead of rock.</vt:lpstr>
      <vt:lpstr>Titan</vt:lpstr>
      <vt:lpstr>uranus</vt:lpstr>
      <vt:lpstr>Umbriel- mostly ice with a little bit of rock.</vt:lpstr>
      <vt:lpstr>Miranda- scarred surface with concentric canyons.</vt:lpstr>
      <vt:lpstr>neptune</vt:lpstr>
      <vt:lpstr>Triton- colder than Pluto, but alive with geysers.</vt:lpstr>
      <vt:lpstr>Triton</vt:lpstr>
      <vt:lpstr>Pluto</vt:lpstr>
      <vt:lpstr>Charon</vt:lpstr>
      <vt:lpstr>PowerPoint Presentation</vt:lpstr>
      <vt:lpstr>PowerPoint Presentation</vt:lpstr>
      <vt:lpstr>PowerPoint Presentation</vt:lpstr>
      <vt:lpstr>Kuiper Belt &amp; Oort Cloud</vt:lpstr>
      <vt:lpstr>Kuiper Belt</vt:lpstr>
      <vt:lpstr>Oort Cloud</vt:lpstr>
      <vt:lpstr>Dwarf Planets</vt:lpstr>
      <vt:lpstr>Dwarf Planets</vt:lpstr>
      <vt:lpstr>Dwarf Planets</vt:lpstr>
      <vt:lpstr>PowerPoint Presentation</vt:lpstr>
      <vt:lpstr>PowerPoint Presentation</vt:lpstr>
      <vt:lpstr>PowerPoint Presentation</vt:lpstr>
      <vt:lpstr>Parts of a comet</vt:lpstr>
      <vt:lpstr>Comets</vt:lpstr>
      <vt:lpstr>Planet Nine</vt:lpstr>
      <vt:lpstr>Planet Nine</vt:lpstr>
      <vt:lpstr>The Milky Way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Solar System</dc:title>
  <dc:creator>Briget Miller</dc:creator>
  <cp:lastModifiedBy>Briget Miller</cp:lastModifiedBy>
  <cp:revision>34</cp:revision>
  <dcterms:created xsi:type="dcterms:W3CDTF">2017-09-21T21:23:50Z</dcterms:created>
  <dcterms:modified xsi:type="dcterms:W3CDTF">2017-10-05T15:15:20Z</dcterms:modified>
</cp:coreProperties>
</file>