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84" r:id="rId8"/>
    <p:sldId id="285" r:id="rId9"/>
    <p:sldId id="276" r:id="rId10"/>
    <p:sldId id="265" r:id="rId11"/>
    <p:sldId id="282" r:id="rId12"/>
    <p:sldId id="275" r:id="rId13"/>
    <p:sldId id="286" r:id="rId14"/>
    <p:sldId id="263" r:id="rId15"/>
    <p:sldId id="266" r:id="rId16"/>
    <p:sldId id="278" r:id="rId17"/>
    <p:sldId id="287" r:id="rId18"/>
    <p:sldId id="288" r:id="rId19"/>
    <p:sldId id="289" r:id="rId20"/>
    <p:sldId id="279" r:id="rId21"/>
    <p:sldId id="277" r:id="rId22"/>
    <p:sldId id="267" r:id="rId23"/>
    <p:sldId id="280" r:id="rId24"/>
    <p:sldId id="283" r:id="rId25"/>
    <p:sldId id="281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9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31" d="100"/>
          <a:sy n="31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738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6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3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0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3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56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8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4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7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13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2C3F-DD09-4ADF-BD38-91B5A0149DC2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E2BA-4F23-4D0E-96D2-60BE446D6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474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Y1Kje0yLg" TargetMode="External"/><Relationship Id="rId2" Type="http://schemas.openxmlformats.org/officeDocument/2006/relationships/hyperlink" Target="School/6th%20Grade/6.1/6.1%20Videos/Gravity%20Visualized.mp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bWjx3LUc0U" TargetMode="External"/><Relationship Id="rId2" Type="http://schemas.openxmlformats.org/officeDocument/2006/relationships/hyperlink" Target="School/6th%20Grade/6.1/6.1%20Videos/Physics%20-%20Inertia%20and%20Mass.mp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tWyY9z1jY" TargetMode="External"/><Relationship Id="rId2" Type="http://schemas.openxmlformats.org/officeDocument/2006/relationships/hyperlink" Target="School/6th%20Grade/6.1/6.1%20Videos/Forces%20and%20Motion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s9J2IQIZY" TargetMode="External"/><Relationship Id="rId2" Type="http://schemas.openxmlformats.org/officeDocument/2006/relationships/hyperlink" Target="School/6th%20Grade/6.1/6.1%20Videos/Gravity%20Force%20and%20Work%20(clip)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n/simulations/category/ne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Gravity &amp; Inertia In our Solar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218" y="764373"/>
            <a:ext cx="10383982" cy="1293028"/>
          </a:xfrm>
        </p:spPr>
        <p:txBody>
          <a:bodyPr/>
          <a:lstStyle/>
          <a:p>
            <a:r>
              <a:rPr lang="en-US" dirty="0"/>
              <a:t>The role of gravity and inertia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6456"/>
            <a:ext cx="10820400" cy="5091544"/>
          </a:xfrm>
        </p:spPr>
        <p:txBody>
          <a:bodyPr>
            <a:normAutofit/>
          </a:bodyPr>
          <a:lstStyle/>
          <a:p>
            <a:pPr fontAlgn="base"/>
            <a:r>
              <a:rPr lang="en-US" sz="3600" b="1" u="sng" dirty="0"/>
              <a:t>Mass</a:t>
            </a:r>
            <a:r>
              <a:rPr lang="en-US" sz="3600" dirty="0"/>
              <a:t> is a </a:t>
            </a:r>
            <a:r>
              <a:rPr lang="en-US" sz="3600" u="sng" dirty="0"/>
              <a:t>measure</a:t>
            </a:r>
            <a:r>
              <a:rPr lang="en-US" sz="3600" dirty="0"/>
              <a:t> of the amount of </a:t>
            </a:r>
            <a:r>
              <a:rPr lang="en-US" sz="3600" u="sng" dirty="0"/>
              <a:t>matter</a:t>
            </a:r>
            <a:r>
              <a:rPr lang="en-US" sz="3600" dirty="0"/>
              <a:t> in an object.</a:t>
            </a:r>
          </a:p>
          <a:p>
            <a:pPr marL="0" indent="0" fontAlgn="base">
              <a:buNone/>
            </a:pPr>
            <a:r>
              <a:rPr lang="en-US" sz="3600" dirty="0"/>
              <a:t>Everything that has </a:t>
            </a:r>
            <a:r>
              <a:rPr lang="en-US" sz="3600" u="sng" dirty="0"/>
              <a:t>mass</a:t>
            </a:r>
            <a:r>
              <a:rPr lang="en-US" sz="3600" dirty="0"/>
              <a:t> has </a:t>
            </a:r>
            <a:r>
              <a:rPr lang="en-US" sz="3600" u="sng" dirty="0" smtClean="0"/>
              <a:t>gravity</a:t>
            </a:r>
            <a:r>
              <a:rPr lang="en-US" sz="3600" dirty="0" smtClean="0"/>
              <a:t>.</a:t>
            </a:r>
          </a:p>
          <a:p>
            <a:pPr marL="0" indent="0" fontAlgn="base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 descr="Image result for m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3413890"/>
            <a:ext cx="3483264" cy="319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27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820400" cy="4618485"/>
          </a:xfrm>
        </p:spPr>
        <p:txBody>
          <a:bodyPr>
            <a:normAutofit/>
          </a:bodyPr>
          <a:lstStyle/>
          <a:p>
            <a:pPr fontAlgn="base"/>
            <a:r>
              <a:rPr lang="en-US" sz="3600" b="1" u="sng" dirty="0"/>
              <a:t>Gravity</a:t>
            </a:r>
            <a:r>
              <a:rPr lang="en-US" sz="3600" dirty="0"/>
              <a:t> is the </a:t>
            </a:r>
            <a:r>
              <a:rPr lang="en-US" sz="3600" u="sng" dirty="0"/>
              <a:t>attraction</a:t>
            </a:r>
            <a:r>
              <a:rPr lang="en-US" sz="3600" dirty="0"/>
              <a:t> of one particle or body to </a:t>
            </a:r>
            <a:r>
              <a:rPr lang="en-US" sz="3600" u="sng" dirty="0"/>
              <a:t>another</a:t>
            </a:r>
            <a:r>
              <a:rPr lang="en-US" sz="3600" dirty="0" smtClean="0"/>
              <a:t>.</a:t>
            </a:r>
          </a:p>
          <a:p>
            <a:pPr marL="0" indent="0" fontAlgn="base">
              <a:buNone/>
            </a:pPr>
            <a:endParaRPr lang="en-US" sz="3600" dirty="0"/>
          </a:p>
          <a:p>
            <a:pPr marL="0" indent="0" fontAlgn="base">
              <a:buNone/>
            </a:pPr>
            <a:r>
              <a:rPr lang="en-US" sz="3600" u="sng" dirty="0"/>
              <a:t>The Sun </a:t>
            </a:r>
            <a:r>
              <a:rPr lang="en-US" sz="3600" dirty="0"/>
              <a:t>is largest mass in solar </a:t>
            </a:r>
            <a:r>
              <a:rPr lang="en-US" sz="3600" dirty="0" smtClean="0"/>
              <a:t>system</a:t>
            </a:r>
          </a:p>
          <a:p>
            <a:pPr marL="0" indent="0" fontAlgn="base">
              <a:buNone/>
            </a:pPr>
            <a:endParaRPr lang="en-US" sz="3600" dirty="0"/>
          </a:p>
          <a:p>
            <a:pPr marL="0" indent="0" fontAlgn="base">
              <a:buNone/>
            </a:pPr>
            <a:r>
              <a:rPr lang="en-US" sz="3600" dirty="0"/>
              <a:t>Gravity is dependent on the </a:t>
            </a:r>
            <a:r>
              <a:rPr lang="en-US" sz="3600" u="sng" dirty="0"/>
              <a:t>mass</a:t>
            </a:r>
            <a:r>
              <a:rPr lang="en-US" sz="3600" dirty="0"/>
              <a:t> of the objects and the </a:t>
            </a:r>
            <a:r>
              <a:rPr lang="en-US" sz="3600" u="sng" dirty="0"/>
              <a:t>distance</a:t>
            </a:r>
            <a:r>
              <a:rPr lang="en-US" sz="3600" dirty="0"/>
              <a:t> between the 2 objects.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picture of gravity</a:t>
            </a:r>
            <a:endParaRPr lang="en-US" dirty="0"/>
          </a:p>
        </p:txBody>
      </p:sp>
      <p:pic>
        <p:nvPicPr>
          <p:cNvPr id="6146" name="Picture 2" descr="Image result for grav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12" y="2057401"/>
            <a:ext cx="5356562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Magic of Gravity Lab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2116772"/>
            <a:ext cx="10820400" cy="4024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https://www.scientificamerican.com/sciam/cache/file/4569495D-F668-479B-95800F885BF82CF1.jpg?w=590&amp;h=393&amp;9074445D-33CE-421E-A94A5585EA7D8F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632" y="2116772"/>
            <a:ext cx="5619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Gravity </a:t>
            </a:r>
            <a:r>
              <a:rPr lang="en-US" dirty="0" smtClean="0"/>
              <a:t>Visualized </a:t>
            </a:r>
            <a:r>
              <a:rPr lang="en-US" dirty="0">
                <a:hlinkClick r:id="rId2" action="ppaction://hlinkfile"/>
              </a:rPr>
              <a:t>video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Take notes on page 34 in your science notebook.</a:t>
            </a:r>
          </a:p>
          <a:p>
            <a:endParaRPr lang="en-US" sz="4400" dirty="0"/>
          </a:p>
          <a:p>
            <a:r>
              <a:rPr lang="en-US" u="sng" dirty="0">
                <a:hlinkClick r:id="rId3"/>
              </a:rPr>
              <a:t>https://www.youtube.com/watch?v=MTY1Kje0yLg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44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4000" b="1" u="sng" dirty="0"/>
              <a:t>Inertia</a:t>
            </a:r>
            <a:r>
              <a:rPr lang="en-US" sz="4000" dirty="0"/>
              <a:t>- the tendency of an object to resist a </a:t>
            </a:r>
            <a:r>
              <a:rPr lang="en-US" sz="4000" u="sng" dirty="0"/>
              <a:t>change</a:t>
            </a:r>
            <a:r>
              <a:rPr lang="en-US" sz="4000" dirty="0"/>
              <a:t> in its </a:t>
            </a:r>
            <a:r>
              <a:rPr lang="en-US" sz="4000" u="sng" dirty="0" smtClean="0"/>
              <a:t>motion</a:t>
            </a:r>
            <a:r>
              <a:rPr lang="en-US" sz="4000" dirty="0" smtClean="0"/>
              <a:t>.</a:t>
            </a:r>
            <a:endParaRPr lang="en-US" sz="4000" dirty="0"/>
          </a:p>
          <a:p>
            <a:pPr marL="0" indent="0" fontAlgn="base">
              <a:buNone/>
            </a:pPr>
            <a:endParaRPr lang="en-US" sz="4000" dirty="0" smtClean="0"/>
          </a:p>
          <a:p>
            <a:pPr marL="0" indent="0" fontAlgn="base">
              <a:buNone/>
            </a:pPr>
            <a:r>
              <a:rPr lang="en-US" sz="4000" dirty="0" smtClean="0"/>
              <a:t>All </a:t>
            </a:r>
            <a:r>
              <a:rPr lang="en-US" sz="4000" dirty="0"/>
              <a:t>objects have </a:t>
            </a:r>
            <a:r>
              <a:rPr lang="en-US" sz="4000" u="sng" dirty="0"/>
              <a:t>inertia</a:t>
            </a:r>
            <a:r>
              <a:rPr lang="en-US" sz="4000" dirty="0"/>
              <a:t> and the inertia of an object depends on its </a:t>
            </a:r>
            <a:r>
              <a:rPr lang="en-US" sz="4000" u="sng" dirty="0" smtClean="0"/>
              <a:t>mass</a:t>
            </a:r>
            <a:r>
              <a:rPr lang="en-US" sz="4000" dirty="0" smtClean="0"/>
              <a:t>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0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 and Mass </a:t>
            </a:r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Take notes on page 35 in your science notebook.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www.youtube.com/watch?v=YbWjx3LUc0U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Marble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Place the marble on the paper in the tray. Invert the plastic cup over the marble.</a:t>
            </a:r>
          </a:p>
          <a:p>
            <a:r>
              <a:rPr lang="en-US" sz="3600" dirty="0" smtClean="0"/>
              <a:t>Move the cup in a rapid circular motion, causing the marble to move around the inside edge of the cup.</a:t>
            </a:r>
          </a:p>
          <a:p>
            <a:r>
              <a:rPr lang="en-US" sz="3600" dirty="0" smtClean="0"/>
              <a:t>While the marble is moving rapidly in the cup, lift the cup straight up off the paper.</a:t>
            </a:r>
          </a:p>
        </p:txBody>
      </p:sp>
    </p:spTree>
    <p:extLst>
      <p:ext uri="{BB962C8B-B14F-4D97-AF65-F5344CB8AC3E}">
        <p14:creationId xmlns:p14="http://schemas.microsoft.com/office/powerpoint/2010/main" val="279778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3458"/>
            <a:ext cx="10820400" cy="5835227"/>
          </a:xfrm>
        </p:spPr>
        <p:txBody>
          <a:bodyPr>
            <a:noAutofit/>
          </a:bodyPr>
          <a:lstStyle/>
          <a:p>
            <a:r>
              <a:rPr lang="en-US" sz="3600" dirty="0"/>
              <a:t>On page 49 in your science notebook explain what happens to the marble.</a:t>
            </a:r>
          </a:p>
          <a:p>
            <a:endParaRPr lang="en-US" sz="3600" dirty="0" smtClean="0"/>
          </a:p>
          <a:p>
            <a:r>
              <a:rPr lang="en-US" sz="3600" dirty="0" smtClean="0"/>
              <a:t>Repeat the activity, paying careful attention to the path the marble takes after lifting the cup.</a:t>
            </a:r>
          </a:p>
          <a:p>
            <a:endParaRPr lang="en-US" sz="3600" dirty="0" smtClean="0"/>
          </a:p>
          <a:p>
            <a:r>
              <a:rPr lang="en-US" sz="3600" dirty="0" smtClean="0"/>
              <a:t>Explain the marble’s motion.</a:t>
            </a:r>
          </a:p>
          <a:p>
            <a:endParaRPr lang="en-US" sz="3600" dirty="0" smtClean="0"/>
          </a:p>
          <a:p>
            <a:r>
              <a:rPr lang="en-US" sz="3600" dirty="0" smtClean="0"/>
              <a:t>Draw an explanation of the marble’s motion on page 49; be sure to label the drawing.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81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kept the marble moving?</a:t>
            </a:r>
          </a:p>
          <a:p>
            <a:endParaRPr lang="en-US" sz="4800" dirty="0" smtClean="0"/>
          </a:p>
          <a:p>
            <a:r>
              <a:rPr lang="en-US" sz="4800" dirty="0" smtClean="0"/>
              <a:t>How does the concept of inertia apply to this activity?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956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64373"/>
            <a:ext cx="6089072" cy="5885809"/>
          </a:xfrm>
        </p:spPr>
        <p:txBody>
          <a:bodyPr>
            <a:noAutofit/>
          </a:bodyPr>
          <a:lstStyle/>
          <a:p>
            <a:r>
              <a:rPr lang="en-US" sz="3200" b="1" u="sng" dirty="0"/>
              <a:t>System</a:t>
            </a:r>
            <a:r>
              <a:rPr lang="en-US" sz="3200" dirty="0"/>
              <a:t>-a set of </a:t>
            </a:r>
            <a:r>
              <a:rPr lang="en-US" sz="3200" u="sng" dirty="0"/>
              <a:t>connected</a:t>
            </a:r>
            <a:r>
              <a:rPr lang="en-US" sz="3200" dirty="0"/>
              <a:t> things or parts forming a complex </a:t>
            </a:r>
            <a:r>
              <a:rPr lang="en-US" sz="3200" u="sng" dirty="0" smtClean="0"/>
              <a:t>whole</a:t>
            </a:r>
            <a:r>
              <a:rPr lang="en-US" sz="3200" dirty="0" smtClean="0"/>
              <a:t>.</a:t>
            </a:r>
          </a:p>
          <a:p>
            <a:r>
              <a:rPr lang="en-US" sz="3200" b="1" u="sng" dirty="0" smtClean="0"/>
              <a:t>Model</a:t>
            </a:r>
            <a:r>
              <a:rPr lang="en-US" sz="3200" dirty="0" smtClean="0"/>
              <a:t>- </a:t>
            </a:r>
            <a:r>
              <a:rPr lang="en-US" sz="3200" dirty="0"/>
              <a:t>a three-dimensional representation of a </a:t>
            </a:r>
            <a:r>
              <a:rPr lang="en-US" sz="3200" u="sng" dirty="0"/>
              <a:t>person</a:t>
            </a:r>
            <a:r>
              <a:rPr lang="en-US" sz="3200" dirty="0"/>
              <a:t> or </a:t>
            </a:r>
            <a:r>
              <a:rPr lang="en-US" sz="3200" u="sng" dirty="0" smtClean="0"/>
              <a:t>thing</a:t>
            </a:r>
            <a:r>
              <a:rPr lang="en-US" sz="3200" dirty="0" smtClean="0"/>
              <a:t>, typically </a:t>
            </a:r>
            <a:r>
              <a:rPr lang="en-US" sz="3200" dirty="0"/>
              <a:t>on a smaller </a:t>
            </a:r>
            <a:r>
              <a:rPr lang="en-US" sz="3200" u="sng" dirty="0"/>
              <a:t>scale</a:t>
            </a:r>
            <a:r>
              <a:rPr lang="en-US" sz="3200" dirty="0"/>
              <a:t> than the original.</a:t>
            </a:r>
          </a:p>
          <a:p>
            <a:r>
              <a:rPr lang="en-US" sz="3200" b="1" u="sng" dirty="0" smtClean="0"/>
              <a:t>Scale</a:t>
            </a:r>
            <a:r>
              <a:rPr lang="en-US" sz="3200" dirty="0"/>
              <a:t> is when we </a:t>
            </a:r>
            <a:r>
              <a:rPr lang="en-US" sz="3200" u="sng" dirty="0"/>
              <a:t>compare </a:t>
            </a:r>
            <a:r>
              <a:rPr lang="en-US" sz="3200" dirty="0"/>
              <a:t>its size to the </a:t>
            </a:r>
            <a:r>
              <a:rPr lang="en-US" sz="3200" u="sng" dirty="0"/>
              <a:t>size</a:t>
            </a:r>
            <a:r>
              <a:rPr lang="en-US" sz="3200" dirty="0"/>
              <a:t> of something else.</a:t>
            </a:r>
          </a:p>
        </p:txBody>
      </p:sp>
      <p:pic>
        <p:nvPicPr>
          <p:cNvPr id="3074" name="Picture 2" descr="Image result for solar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977" y="1392382"/>
            <a:ext cx="5696988" cy="42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96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Picture of Inertia</a:t>
            </a:r>
            <a:endParaRPr lang="en-US" dirty="0"/>
          </a:p>
        </p:txBody>
      </p:sp>
      <p:pic>
        <p:nvPicPr>
          <p:cNvPr id="7170" name="Picture 2" descr="Image result for inert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904619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iner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14" y="2549047"/>
            <a:ext cx="4508985" cy="40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373"/>
            <a:ext cx="10820400" cy="6093627"/>
          </a:xfrm>
        </p:spPr>
        <p:txBody>
          <a:bodyPr>
            <a:normAutofit/>
          </a:bodyPr>
          <a:lstStyle/>
          <a:p>
            <a:pPr fontAlgn="base"/>
            <a:r>
              <a:rPr lang="en-US" sz="4400" dirty="0"/>
              <a:t>The </a:t>
            </a:r>
            <a:r>
              <a:rPr lang="en-US" sz="4400" dirty="0" smtClean="0"/>
              <a:t>Earth's</a:t>
            </a:r>
            <a:r>
              <a:rPr lang="en-US" sz="4400" u="sng" dirty="0" smtClean="0"/>
              <a:t> </a:t>
            </a:r>
            <a:r>
              <a:rPr lang="en-US" sz="4400" u="sng" dirty="0"/>
              <a:t>inertia </a:t>
            </a:r>
            <a:r>
              <a:rPr lang="en-US" sz="4400" dirty="0"/>
              <a:t>keeps it moving forward at the same time that it is </a:t>
            </a:r>
            <a:r>
              <a:rPr lang="en-US" sz="4400" u="sng" dirty="0"/>
              <a:t>pulled</a:t>
            </a:r>
            <a:r>
              <a:rPr lang="en-US" sz="4400" dirty="0"/>
              <a:t> by the </a:t>
            </a:r>
            <a:r>
              <a:rPr lang="en-US" sz="4400" dirty="0" smtClean="0"/>
              <a:t>Sun's </a:t>
            </a:r>
            <a:r>
              <a:rPr lang="en-US" sz="4400" dirty="0"/>
              <a:t>gravitational force. Working together they both keep </a:t>
            </a:r>
            <a:r>
              <a:rPr lang="en-US" sz="4400" u="sng" dirty="0" smtClean="0"/>
              <a:t>Earth</a:t>
            </a:r>
            <a:r>
              <a:rPr lang="en-US" sz="4400" dirty="0" smtClean="0"/>
              <a:t> </a:t>
            </a:r>
            <a:r>
              <a:rPr lang="en-US" sz="4400" dirty="0"/>
              <a:t>in orbit around the </a:t>
            </a:r>
            <a:r>
              <a:rPr lang="en-US" sz="4400" u="sng" dirty="0" smtClean="0"/>
              <a:t>Sun</a:t>
            </a:r>
            <a:r>
              <a:rPr lang="en-US" sz="4400" dirty="0"/>
              <a:t>.</a:t>
            </a:r>
          </a:p>
          <a:p>
            <a:pPr fontAlgn="base"/>
            <a:r>
              <a:rPr lang="en-US" sz="4400" u="sng" dirty="0"/>
              <a:t>Orbital motion </a:t>
            </a:r>
            <a:r>
              <a:rPr lang="en-US" sz="4400" dirty="0"/>
              <a:t>occurs whenever an object is moving forward and at the same time is pulled by gravity toward another object.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03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25" y="2148522"/>
            <a:ext cx="5704320" cy="4024125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Friction</a:t>
            </a:r>
            <a:r>
              <a:rPr lang="en-US" sz="3600" dirty="0" smtClean="0"/>
              <a:t>- </a:t>
            </a:r>
            <a:r>
              <a:rPr lang="en-US" sz="3600" dirty="0"/>
              <a:t>the </a:t>
            </a:r>
            <a:r>
              <a:rPr lang="en-US" sz="3600" u="sng" dirty="0"/>
              <a:t>resistance</a:t>
            </a:r>
            <a:r>
              <a:rPr lang="en-US" sz="3600" dirty="0"/>
              <a:t> that one </a:t>
            </a:r>
            <a:r>
              <a:rPr lang="en-US" sz="3600" dirty="0" smtClean="0"/>
              <a:t>object </a:t>
            </a:r>
            <a:r>
              <a:rPr lang="en-US" sz="3600" dirty="0"/>
              <a:t>encounters when </a:t>
            </a:r>
            <a:r>
              <a:rPr lang="en-US" sz="3600" u="sng" dirty="0"/>
              <a:t>moving</a:t>
            </a:r>
            <a:r>
              <a:rPr lang="en-US" sz="3600" dirty="0"/>
              <a:t> over another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9220" name="Picture 4" descr="Image result for fr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8" y="997973"/>
            <a:ext cx="5174672" cy="51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a picture of friction</a:t>
            </a:r>
            <a:endParaRPr lang="en-US" dirty="0"/>
          </a:p>
        </p:txBody>
      </p:sp>
      <p:pic>
        <p:nvPicPr>
          <p:cNvPr id="8194" name="Picture 2" descr="Image result for fric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0" y="1854979"/>
            <a:ext cx="6199129" cy="465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1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9" y="901532"/>
            <a:ext cx="11506200" cy="1293028"/>
          </a:xfrm>
        </p:spPr>
        <p:txBody>
          <a:bodyPr/>
          <a:lstStyle/>
          <a:p>
            <a:r>
              <a:rPr lang="en-US" dirty="0" smtClean="0"/>
              <a:t>Friction (forces and Motion) </a:t>
            </a:r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Take notes on page 35 in your science notebook.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www.youtube.com/watch?v=MztWyY9z1jY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1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Force-A </a:t>
            </a:r>
            <a:r>
              <a:rPr lang="en-US" u="sng" dirty="0"/>
              <a:t>push</a:t>
            </a:r>
            <a:r>
              <a:rPr lang="en-US" dirty="0"/>
              <a:t> or a </a:t>
            </a:r>
            <a:r>
              <a:rPr lang="en-US" u="sng" dirty="0" smtClean="0"/>
              <a:t>pull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 descr="Image result for for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2193925"/>
            <a:ext cx="5365750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709" y="764373"/>
            <a:ext cx="9573491" cy="1293028"/>
          </a:xfrm>
        </p:spPr>
        <p:txBody>
          <a:bodyPr/>
          <a:lstStyle/>
          <a:p>
            <a:r>
              <a:rPr lang="en-US" dirty="0" smtClean="0"/>
              <a:t>Gravity Force and Work </a:t>
            </a:r>
            <a:r>
              <a:rPr lang="en-US" dirty="0" smtClean="0">
                <a:hlinkClick r:id="rId2" action="ppaction://hlinkfile"/>
              </a:rPr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7" y="2194560"/>
            <a:ext cx="11880273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sz="4000" dirty="0" smtClean="0"/>
              <a:t>Take notes on page 35 in your science notebook.</a:t>
            </a:r>
            <a:endParaRPr lang="en-US" sz="4000" dirty="0" smtClean="0">
              <a:hlinkClick r:id="rId3"/>
            </a:endParaRPr>
          </a:p>
          <a:p>
            <a:pPr marL="0" indent="0">
              <a:buNone/>
            </a:pPr>
            <a:endParaRPr lang="en-US" b="1" u="sng" dirty="0">
              <a:hlinkClick r:id="rId3"/>
            </a:endParaRPr>
          </a:p>
          <a:p>
            <a:pPr marL="0" indent="0">
              <a:buNone/>
            </a:pPr>
            <a:r>
              <a:rPr lang="en-US" b="1" u="sng" dirty="0" smtClean="0">
                <a:hlinkClick r:id="rId3"/>
              </a:rPr>
              <a:t>https</a:t>
            </a:r>
            <a:r>
              <a:rPr lang="en-US" b="1" u="sng" dirty="0">
                <a:hlinkClick r:id="rId3"/>
              </a:rPr>
              <a:t>://www.youtube.com/watch?v=LEs9J2IQIZY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i="1" dirty="0" smtClean="0"/>
              <a:t>List </a:t>
            </a:r>
            <a:r>
              <a:rPr lang="en-US" sz="4400" b="1" i="1" dirty="0"/>
              <a:t>3 things you have learned about gravity and inertia.</a:t>
            </a:r>
            <a:endParaRPr lang="en-US" sz="44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594360"/>
            <a:ext cx="11256818" cy="4024125"/>
          </a:xfrm>
        </p:spPr>
        <p:txBody>
          <a:bodyPr>
            <a:noAutofit/>
          </a:bodyPr>
          <a:lstStyle/>
          <a:p>
            <a:r>
              <a:rPr lang="en-US" sz="4000" dirty="0"/>
              <a:t>Just as Earth orbits the Sun, moons also orbit planets. </a:t>
            </a:r>
            <a:r>
              <a:rPr lang="en-US" sz="4000" dirty="0">
                <a:solidFill>
                  <a:srgbClr val="FF0000"/>
                </a:solidFill>
              </a:rPr>
              <a:t>The moon is affected by Earth’s gravity more than it is by the Sun’s gravitational pull because the Moon is much closer to Earth</a:t>
            </a:r>
            <a:r>
              <a:rPr lang="en-US" sz="4000" dirty="0"/>
              <a:t>. The Earth’s gravity pulls the Moon toward Earth. At the same time, the Moon has forward movement, or inertia, that partly counter the force of Earth’s gravity. </a:t>
            </a:r>
            <a:r>
              <a:rPr lang="en-US" sz="4000" dirty="0">
                <a:solidFill>
                  <a:srgbClr val="FF0000"/>
                </a:solidFill>
              </a:rPr>
              <a:t>This inertia causes the Moon to orbit Earth instead of falling toward the surface of the planet.</a:t>
            </a:r>
          </a:p>
        </p:txBody>
      </p:sp>
    </p:spTree>
    <p:extLst>
      <p:ext uri="{BB962C8B-B14F-4D97-AF65-F5344CB8AC3E}">
        <p14:creationId xmlns:p14="http://schemas.microsoft.com/office/powerpoint/2010/main" val="3416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98179"/>
            <a:ext cx="10820400" cy="5659821"/>
          </a:xfrm>
        </p:spPr>
        <p:txBody>
          <a:bodyPr>
            <a:normAutofit/>
          </a:bodyPr>
          <a:lstStyle/>
          <a:p>
            <a:r>
              <a:rPr lang="en-US" sz="4000" dirty="0"/>
              <a:t>The figure below shows the forces involved in the Moon’s orbital motion around Earth. In the diagram, </a:t>
            </a:r>
            <a:r>
              <a:rPr lang="en-US" sz="4000" i="1" dirty="0">
                <a:solidFill>
                  <a:srgbClr val="FF0000"/>
                </a:solidFill>
              </a:rPr>
              <a:t>(v)</a:t>
            </a:r>
            <a:r>
              <a:rPr lang="en-US" sz="4000" dirty="0">
                <a:solidFill>
                  <a:srgbClr val="FF0000"/>
                </a:solidFill>
              </a:rPr>
              <a:t> represent the forward movement</a:t>
            </a:r>
            <a:r>
              <a:rPr lang="en-US" sz="4000" dirty="0"/>
              <a:t>, </a:t>
            </a:r>
            <a:r>
              <a:rPr lang="en-US" sz="4000" dirty="0" smtClean="0"/>
              <a:t>or velocity, of the Moon, and </a:t>
            </a:r>
            <a:r>
              <a:rPr lang="en-US" sz="4000" i="1" dirty="0" smtClean="0">
                <a:solidFill>
                  <a:srgbClr val="FF0000"/>
                </a:solidFill>
              </a:rPr>
              <a:t>(</a:t>
            </a:r>
            <a:r>
              <a:rPr lang="en-US" sz="4000" i="1" dirty="0">
                <a:solidFill>
                  <a:srgbClr val="FF0000"/>
                </a:solidFill>
              </a:rPr>
              <a:t>a)</a:t>
            </a:r>
            <a:r>
              <a:rPr lang="en-US" sz="4000" dirty="0">
                <a:solidFill>
                  <a:srgbClr val="FF0000"/>
                </a:solidFill>
              </a:rPr>
              <a:t> represent the gravity </a:t>
            </a:r>
            <a:r>
              <a:rPr lang="en-US" sz="4000" dirty="0"/>
              <a:t>between Earth and the </a:t>
            </a:r>
            <a:r>
              <a:rPr lang="en-US" sz="4000" dirty="0" smtClean="0"/>
              <a:t>Moon</a:t>
            </a:r>
            <a:r>
              <a:rPr lang="en-US" sz="4000" dirty="0"/>
              <a:t>. The line encircling Earth shows the Moon’s actual orbit which results from the combination of </a:t>
            </a:r>
            <a:r>
              <a:rPr lang="en-US" sz="4000" i="1" dirty="0"/>
              <a:t>v</a:t>
            </a:r>
            <a:r>
              <a:rPr lang="en-US" sz="4000" dirty="0"/>
              <a:t> and </a:t>
            </a:r>
            <a:r>
              <a:rPr lang="en-US" sz="4000" i="1" dirty="0"/>
              <a:t>a</a:t>
            </a:r>
            <a:r>
              <a:rPr lang="en-US" sz="4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09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4374"/>
            <a:ext cx="6359236" cy="5454312"/>
          </a:xfrm>
        </p:spPr>
        <p:txBody>
          <a:bodyPr/>
          <a:lstStyle/>
          <a:p>
            <a:r>
              <a:rPr lang="en-US" sz="4000" b="1" u="sng" dirty="0"/>
              <a:t>Sun</a:t>
            </a:r>
            <a:r>
              <a:rPr lang="en-US" sz="4000" dirty="0"/>
              <a:t>- </a:t>
            </a:r>
            <a:r>
              <a:rPr lang="en-US" sz="4000" u="sng" dirty="0"/>
              <a:t>Star</a:t>
            </a:r>
            <a:r>
              <a:rPr lang="en-US" sz="4000" dirty="0"/>
              <a:t> at the center of our </a:t>
            </a:r>
            <a:r>
              <a:rPr lang="en-US" sz="4000" u="sng" dirty="0"/>
              <a:t>solar</a:t>
            </a:r>
            <a:r>
              <a:rPr lang="en-US" sz="4000" dirty="0"/>
              <a:t> system</a:t>
            </a:r>
            <a:r>
              <a:rPr lang="en-US" sz="4000" dirty="0" smtClean="0"/>
              <a:t>.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u="sng" dirty="0"/>
              <a:t>Planet</a:t>
            </a:r>
            <a:r>
              <a:rPr lang="en-US" sz="4000" dirty="0"/>
              <a:t>- an astronomical body </a:t>
            </a:r>
            <a:r>
              <a:rPr lang="en-US" sz="4000" u="sng" dirty="0"/>
              <a:t>orbiting</a:t>
            </a:r>
            <a:r>
              <a:rPr lang="en-US" sz="4000" dirty="0"/>
              <a:t> a </a:t>
            </a:r>
            <a:r>
              <a:rPr lang="en-US" sz="4000" u="sng" dirty="0"/>
              <a:t>star</a:t>
            </a:r>
            <a:r>
              <a:rPr lang="en-US" sz="40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46302"/>
            <a:ext cx="4395355" cy="32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pla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38" y="4450844"/>
            <a:ext cx="3390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8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Keeping Things in orbit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https://lh5.googleusercontent.com/nwqT9jwfP1uH3hPAuvM9pXSD5DX6EnzXziqP-4uyAZSTGJ97ImKIoIBOLciTwqVyqPMLSxNDl8opm-cNDNaA2bfq2Q8HHpqV_llE-NVaktINhngRbuAY5ODfKKInnkxMd5SB7Bi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8" y="1856130"/>
            <a:ext cx="5650923" cy="470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1" dirty="0"/>
              <a:t>Why is the sun called the center of our solar system</a:t>
            </a:r>
            <a:r>
              <a:rPr lang="en-US" sz="4000" b="1" i="1" dirty="0" smtClean="0"/>
              <a:t>?</a:t>
            </a:r>
          </a:p>
          <a:p>
            <a:endParaRPr lang="en-US" sz="4000" dirty="0"/>
          </a:p>
          <a:p>
            <a:r>
              <a:rPr lang="en-US" sz="4000" b="1" i="1" dirty="0"/>
              <a:t>Why doesn’t earth crash into the sun?</a:t>
            </a:r>
            <a:endParaRPr lang="en-US" sz="4000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1" dirty="0"/>
              <a:t>Why does the moon maintain its orbit around earth? Make sure you discuss the two forces involved</a:t>
            </a:r>
            <a:r>
              <a:rPr lang="en-US" sz="4000" b="1" i="1" dirty="0" smtClean="0"/>
              <a:t>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b="1" i="1" dirty="0"/>
              <a:t>Explain why objects in the solar system stay in orbit around the sun.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motion lab</a:t>
            </a:r>
            <a:endParaRPr lang="en-US" dirty="0"/>
          </a:p>
        </p:txBody>
      </p:sp>
      <p:pic>
        <p:nvPicPr>
          <p:cNvPr id="14338" name="Picture 2" descr="Image result for plan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1" y="1728353"/>
            <a:ext cx="6183159" cy="463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1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62546"/>
            <a:ext cx="10820400" cy="4556140"/>
          </a:xfrm>
        </p:spPr>
        <p:txBody>
          <a:bodyPr>
            <a:normAutofit/>
          </a:bodyPr>
          <a:lstStyle/>
          <a:p>
            <a:r>
              <a:rPr lang="en-US" sz="3600" b="1" u="sng" dirty="0" smtClean="0"/>
              <a:t>Star</a:t>
            </a:r>
            <a:r>
              <a:rPr lang="en-US" sz="3600" dirty="0" smtClean="0"/>
              <a:t>- </a:t>
            </a:r>
            <a:r>
              <a:rPr lang="en-US" sz="3600" dirty="0"/>
              <a:t>a luminous </a:t>
            </a:r>
            <a:r>
              <a:rPr lang="en-US" sz="3600" u="sng" dirty="0"/>
              <a:t>sphere</a:t>
            </a:r>
            <a:r>
              <a:rPr lang="en-US" sz="3600" dirty="0"/>
              <a:t> of plasma held together by its own </a:t>
            </a:r>
            <a:r>
              <a:rPr lang="en-US" sz="3600" u="sng" dirty="0" smtClean="0"/>
              <a:t>gravity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5122" name="Picture 2" descr="Image result for st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7" y="2955574"/>
            <a:ext cx="5959042" cy="381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9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0982"/>
            <a:ext cx="10820400" cy="4597703"/>
          </a:xfrm>
        </p:spPr>
        <p:txBody>
          <a:bodyPr>
            <a:normAutofit/>
          </a:bodyPr>
          <a:lstStyle/>
          <a:p>
            <a:r>
              <a:rPr lang="en-US" sz="4400" b="1" i="1" dirty="0"/>
              <a:t>Explain how the above terms are all related to one another. Include all of the following words in your explanation: system, scale, sun, planet, star and model.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07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2"/>
            <a:ext cx="8610600" cy="316339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27763"/>
            <a:ext cx="10820400" cy="2249358"/>
          </a:xfrm>
        </p:spPr>
        <p:txBody>
          <a:bodyPr>
            <a:normAutofit/>
          </a:bodyPr>
          <a:lstStyle/>
          <a:p>
            <a:r>
              <a:rPr lang="en-US" sz="3600" b="1" dirty="0"/>
              <a:t>Phenomenon</a:t>
            </a:r>
            <a:r>
              <a:rPr lang="en-US" sz="3600" dirty="0"/>
              <a:t>- the picture above shows the earth in orbit around the sun. </a:t>
            </a:r>
            <a:r>
              <a:rPr lang="en-US" sz="3600" b="1" i="1" dirty="0"/>
              <a:t>E</a:t>
            </a:r>
            <a:r>
              <a:rPr lang="en-US" sz="3600" b="1" i="1" smtClean="0"/>
              <a:t>xplain </a:t>
            </a:r>
            <a:r>
              <a:rPr lang="en-US" sz="3600" b="1" i="1" dirty="0"/>
              <a:t>why objects in the solar system stay in orbit around the sun.</a:t>
            </a:r>
            <a:endParaRPr lang="en-US" sz="3600" dirty="0"/>
          </a:p>
        </p:txBody>
      </p:sp>
      <p:pic>
        <p:nvPicPr>
          <p:cNvPr id="1026" name="Picture 2" descr="https://lh6.googleusercontent.com/FkAT7x2_WIbratGRMhcxq7FCM_3W7m7LnAp3ypUSFoNHHseTAK060AJI-vNhPGB8wVT57KsXj9ZE6o-Ska0ARIVIi5Y1Zu0i3yrtgOsEO4OzIEJATwXSM0LT9RwDF397fNlukj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83982"/>
            <a:ext cx="6843712" cy="352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5342"/>
            <a:ext cx="10820400" cy="4773343"/>
          </a:xfrm>
        </p:spPr>
        <p:txBody>
          <a:bodyPr>
            <a:noAutofit/>
          </a:bodyPr>
          <a:lstStyle/>
          <a:p>
            <a:r>
              <a:rPr lang="en-US" sz="4800" dirty="0" smtClean="0"/>
              <a:t>How does gravity relate to our solar system?</a:t>
            </a:r>
          </a:p>
          <a:p>
            <a:endParaRPr lang="en-US" sz="4800" dirty="0" smtClean="0"/>
          </a:p>
          <a:p>
            <a:r>
              <a:rPr lang="en-US" sz="4800" dirty="0" smtClean="0"/>
              <a:t>How would you define or describe gravity?</a:t>
            </a:r>
          </a:p>
        </p:txBody>
      </p:sp>
    </p:spTree>
    <p:extLst>
      <p:ext uri="{BB962C8B-B14F-4D97-AF65-F5344CB8AC3E}">
        <p14:creationId xmlns:p14="http://schemas.microsoft.com/office/powerpoint/2010/main" val="16612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What are some examples or evidence of gravity</a:t>
            </a:r>
            <a:r>
              <a:rPr lang="en-US" sz="4400" dirty="0" smtClean="0"/>
              <a:t>?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dirty="0"/>
              <a:t>How does gravity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1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452"/>
            <a:ext cx="10515600" cy="5734511"/>
          </a:xfrm>
        </p:spPr>
        <p:txBody>
          <a:bodyPr>
            <a:normAutofit/>
          </a:bodyPr>
          <a:lstStyle/>
          <a:p>
            <a:r>
              <a:rPr lang="en-US" sz="6000" b="1" dirty="0" err="1" smtClean="0"/>
              <a:t>PhET</a:t>
            </a:r>
            <a:r>
              <a:rPr lang="en-US" sz="6000" b="1" dirty="0" smtClean="0"/>
              <a:t> simulation- Gravity </a:t>
            </a:r>
            <a:r>
              <a:rPr lang="en-US" sz="6000" b="1" dirty="0"/>
              <a:t>&amp; </a:t>
            </a:r>
            <a:r>
              <a:rPr lang="en-US" sz="6000" b="1" dirty="0" smtClean="0"/>
              <a:t>Orbits</a:t>
            </a:r>
            <a:br>
              <a:rPr lang="en-US" sz="6000" b="1" dirty="0" smtClean="0"/>
            </a:b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2800" b="1" dirty="0">
                <a:hlinkClick r:id="rId2"/>
              </a:rPr>
              <a:t>https://</a:t>
            </a:r>
            <a:r>
              <a:rPr lang="en-US" sz="2800" b="1" dirty="0" smtClean="0">
                <a:hlinkClick r:id="rId2"/>
              </a:rPr>
              <a:t>phet.colorado.edu/en/simulations/category/new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81367"/>
            <a:ext cx="10515600" cy="39559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1492</TotalTime>
  <Words>771</Words>
  <Application>Microsoft Office PowerPoint</Application>
  <PresentationFormat>Widescreen</PresentationFormat>
  <Paragraphs>83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Century Gothic</vt:lpstr>
      <vt:lpstr>Vapor Trail</vt:lpstr>
      <vt:lpstr>Gravity &amp; Inertia In our Solar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PhET simulation- Gravity &amp; Orbits  https://phet.colorado.edu/en/simulations/category/new </vt:lpstr>
      <vt:lpstr>The role of gravity and inertia</vt:lpstr>
      <vt:lpstr>PowerPoint Presentation</vt:lpstr>
      <vt:lpstr>Draw a picture of gravity</vt:lpstr>
      <vt:lpstr>The Magic of Gravity Lab </vt:lpstr>
      <vt:lpstr>Gravity Visualized video. </vt:lpstr>
      <vt:lpstr>Inertia</vt:lpstr>
      <vt:lpstr>Inertia and Mass Video</vt:lpstr>
      <vt:lpstr>Marble Activity</vt:lpstr>
      <vt:lpstr>PowerPoint Presentation</vt:lpstr>
      <vt:lpstr>PowerPoint Presentation</vt:lpstr>
      <vt:lpstr>Draw a Picture of Inertia</vt:lpstr>
      <vt:lpstr>PowerPoint Presentation</vt:lpstr>
      <vt:lpstr>PowerPoint Presentation</vt:lpstr>
      <vt:lpstr>Draw a picture of friction</vt:lpstr>
      <vt:lpstr>Friction (forces and Motion) video</vt:lpstr>
      <vt:lpstr>Force-A push or a pull </vt:lpstr>
      <vt:lpstr>Gravity Force and Work Video</vt:lpstr>
      <vt:lpstr>PowerPoint Presentation</vt:lpstr>
      <vt:lpstr>PowerPoint Presentation</vt:lpstr>
      <vt:lpstr>PowerPoint Presentation</vt:lpstr>
      <vt:lpstr>Forces Keeping Things in orbit</vt:lpstr>
      <vt:lpstr>PowerPoint Presentation</vt:lpstr>
      <vt:lpstr>PowerPoint Presentation</vt:lpstr>
      <vt:lpstr>Planetary motion lab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Gravity &amp; Inertia In our Solar system</dc:title>
  <dc:creator>Briget Miller</dc:creator>
  <cp:lastModifiedBy>Briget Miller</cp:lastModifiedBy>
  <cp:revision>20</cp:revision>
  <dcterms:created xsi:type="dcterms:W3CDTF">2017-09-15T21:43:26Z</dcterms:created>
  <dcterms:modified xsi:type="dcterms:W3CDTF">2017-09-19T14:01:36Z</dcterms:modified>
</cp:coreProperties>
</file>