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0948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405351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85658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4427213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04719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60EA64-D806-43AC-9DF2-F8C432F32B4C}" type="datetimeFigureOut">
              <a:rPr lang="en-US" smtClean="0"/>
              <a:t>4/18/2018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894897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60EA64-D806-43AC-9DF2-F8C432F32B4C}" type="datetimeFigureOut">
              <a:rPr lang="en-US" smtClean="0"/>
              <a:t>4/18/2018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6127308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49617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5844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070A7B3-6521-4DCA-87E5-044747A908C1}"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65420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2391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46886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4/18/2018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523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1037C31-9E7A-4F99-8774-A0E530DE1A42}" type="datetimeFigureOut">
              <a:rPr lang="en-US" smtClean="0"/>
              <a:t>4/18/2018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27839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78504F-A551-4DE0-9316-4DCD1D8CC752}" type="datetimeFigureOut">
              <a:rPr lang="en-US" smtClean="0"/>
              <a:t>4/18/2018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9505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1BE4249-C0D0-4B06-8692-E8BB871AF643}" type="datetimeFigureOut">
              <a:rPr lang="en-US" smtClean="0"/>
              <a:t>4/18/2018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5073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873431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60EA64-D806-43AC-9DF2-F8C432F32B4C}" type="datetimeFigureOut">
              <a:rPr lang="en-US" smtClean="0"/>
              <a:t>4/18/2018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2020446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Stability &amp; Change</a:t>
            </a:r>
            <a:endParaRPr lang="en-US" dirty="0"/>
          </a:p>
        </p:txBody>
      </p:sp>
      <p:sp>
        <p:nvSpPr>
          <p:cNvPr id="3" name="Subtitle 2"/>
          <p:cNvSpPr>
            <a:spLocks noGrp="1"/>
          </p:cNvSpPr>
          <p:nvPr>
            <p:ph type="subTitle" idx="1"/>
          </p:nvPr>
        </p:nvSpPr>
        <p:spPr/>
        <p:txBody>
          <a:bodyPr/>
          <a:lstStyle/>
          <a:p>
            <a:r>
              <a:rPr lang="en-US" dirty="0" smtClean="0"/>
              <a:t>6.4.5</a:t>
            </a:r>
            <a:endParaRPr lang="en-US" dirty="0"/>
          </a:p>
        </p:txBody>
      </p:sp>
    </p:spTree>
    <p:extLst>
      <p:ext uri="{BB962C8B-B14F-4D97-AF65-F5344CB8AC3E}">
        <p14:creationId xmlns:p14="http://schemas.microsoft.com/office/powerpoint/2010/main" val="370268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89186"/>
            <a:ext cx="6038193" cy="6668814"/>
          </a:xfrm>
        </p:spPr>
        <p:txBody>
          <a:bodyPr>
            <a:normAutofit/>
          </a:bodyPr>
          <a:lstStyle/>
          <a:p>
            <a:r>
              <a:rPr lang="en-US" sz="3200" dirty="0"/>
              <a:t>Phenomenon- </a:t>
            </a:r>
            <a:r>
              <a:rPr lang="en-US" sz="3200" dirty="0" err="1"/>
              <a:t>phragmites</a:t>
            </a:r>
            <a:r>
              <a:rPr lang="en-US" sz="3200" dirty="0"/>
              <a:t> are plants that grow near many of Utah’s waterways. These plants are causing concern for the division of natural resources because they overtake native species of plants. Develop an initial claim for why </a:t>
            </a:r>
            <a:r>
              <a:rPr lang="en-US" sz="3200" dirty="0" err="1"/>
              <a:t>phragmites</a:t>
            </a:r>
            <a:r>
              <a:rPr lang="en-US" sz="3200" dirty="0"/>
              <a:t> are a problem in Utah and for how the division of natural resources might address this problem.</a:t>
            </a:r>
          </a:p>
          <a:p>
            <a:endParaRPr lang="en-US" dirty="0"/>
          </a:p>
        </p:txBody>
      </p:sp>
      <p:pic>
        <p:nvPicPr>
          <p:cNvPr id="4" name="Picture 3" descr="https://lh6.googleusercontent.com/IGp5y6czs_H0BlQOxdnvVS-W5HQ781NnnFJi3tumG-dm6FGsbfqNSl3iiZn45Ty8WORhbwhqNYP3LtUFa36rXg2MOrqV_gn-xLk3yZDOsIN17Svx4bbXVKk2FJKD35fT1zTwHkU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8193" y="868967"/>
            <a:ext cx="6153807" cy="4885447"/>
          </a:xfrm>
          <a:prstGeom prst="rect">
            <a:avLst/>
          </a:prstGeom>
          <a:noFill/>
          <a:ln>
            <a:noFill/>
          </a:ln>
        </p:spPr>
      </p:pic>
    </p:spTree>
    <p:extLst>
      <p:ext uri="{BB962C8B-B14F-4D97-AF65-F5344CB8AC3E}">
        <p14:creationId xmlns:p14="http://schemas.microsoft.com/office/powerpoint/2010/main" val="277924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5669" y="1371600"/>
            <a:ext cx="10783613" cy="5265683"/>
          </a:xfrm>
        </p:spPr>
        <p:txBody>
          <a:bodyPr>
            <a:normAutofit/>
          </a:bodyPr>
          <a:lstStyle/>
          <a:p>
            <a:r>
              <a:rPr lang="en-US" sz="3200" dirty="0"/>
              <a:t>Ecosystem services- the </a:t>
            </a:r>
            <a:r>
              <a:rPr lang="en-US" sz="3200" u="sng" dirty="0"/>
              <a:t>positive</a:t>
            </a:r>
            <a:r>
              <a:rPr lang="en-US" sz="3200" dirty="0"/>
              <a:t> benefits that ecosystems provide to </a:t>
            </a:r>
            <a:r>
              <a:rPr lang="en-US" sz="3200" u="sng" dirty="0" smtClean="0"/>
              <a:t>people.</a:t>
            </a:r>
            <a:r>
              <a:rPr lang="en-US" sz="3200" dirty="0" smtClean="0"/>
              <a:t> </a:t>
            </a:r>
            <a:endParaRPr lang="en-US" sz="3200" dirty="0"/>
          </a:p>
          <a:p>
            <a:pPr fontAlgn="base"/>
            <a:r>
              <a:rPr lang="en-US" sz="3200" dirty="0"/>
              <a:t>Clean drinking </a:t>
            </a:r>
            <a:r>
              <a:rPr lang="en-US" sz="3200" u="sng" dirty="0"/>
              <a:t>water</a:t>
            </a:r>
            <a:r>
              <a:rPr lang="en-US" sz="3200" dirty="0"/>
              <a:t>, </a:t>
            </a:r>
            <a:r>
              <a:rPr lang="en-US" sz="3200" u="sng" dirty="0"/>
              <a:t>timber</a:t>
            </a:r>
            <a:r>
              <a:rPr lang="en-US" sz="3200" dirty="0"/>
              <a:t>, plants used for medicine</a:t>
            </a:r>
          </a:p>
          <a:p>
            <a:pPr fontAlgn="base"/>
            <a:r>
              <a:rPr lang="en-US" sz="3200" dirty="0"/>
              <a:t>Are important because they help us regulate </a:t>
            </a:r>
            <a:r>
              <a:rPr lang="en-US" sz="3200" u="sng" dirty="0"/>
              <a:t>flooding</a:t>
            </a:r>
            <a:r>
              <a:rPr lang="en-US" sz="3200" dirty="0"/>
              <a:t>, soil erosion, forest fires and water </a:t>
            </a:r>
            <a:r>
              <a:rPr lang="en-US" sz="3200" u="sng" dirty="0"/>
              <a:t>pollution</a:t>
            </a:r>
            <a:r>
              <a:rPr lang="en-US" sz="3200" dirty="0"/>
              <a:t>. They also provide us with places we can go for outdoor recreation activities.</a:t>
            </a:r>
          </a:p>
          <a:p>
            <a:endParaRPr lang="en-US" dirty="0"/>
          </a:p>
        </p:txBody>
      </p:sp>
    </p:spTree>
    <p:extLst>
      <p:ext uri="{BB962C8B-B14F-4D97-AF65-F5344CB8AC3E}">
        <p14:creationId xmlns:p14="http://schemas.microsoft.com/office/powerpoint/2010/main" val="93380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4138" y="851338"/>
            <a:ext cx="10625959" cy="5754414"/>
          </a:xfrm>
        </p:spPr>
        <p:txBody>
          <a:bodyPr>
            <a:normAutofit/>
          </a:bodyPr>
          <a:lstStyle/>
          <a:p>
            <a:pPr fontAlgn="base"/>
            <a:r>
              <a:rPr lang="en-US" sz="3200" dirty="0"/>
              <a:t>Wetlands play a key biological role by </a:t>
            </a:r>
            <a:r>
              <a:rPr lang="en-US" sz="3200" u="sng" dirty="0"/>
              <a:t>removing</a:t>
            </a:r>
            <a:r>
              <a:rPr lang="en-US" sz="3200" dirty="0"/>
              <a:t> pollutants from water.</a:t>
            </a:r>
          </a:p>
          <a:p>
            <a:pPr fontAlgn="base"/>
            <a:r>
              <a:rPr lang="en-US" sz="3200" dirty="0"/>
              <a:t>Healthy forests provide us with both goods and services. Timber, </a:t>
            </a:r>
            <a:r>
              <a:rPr lang="en-US" sz="3200" u="sng" dirty="0"/>
              <a:t>habitat </a:t>
            </a:r>
            <a:r>
              <a:rPr lang="en-US" sz="3200" dirty="0"/>
              <a:t>for many animals, decomposition on forest floor recycles,. Help </a:t>
            </a:r>
            <a:r>
              <a:rPr lang="en-US" sz="3200" u="sng" dirty="0"/>
              <a:t>prevent</a:t>
            </a:r>
            <a:r>
              <a:rPr lang="en-US" sz="3200" dirty="0"/>
              <a:t> flooding by containing water in the soil and slowly releasing water over time. </a:t>
            </a:r>
          </a:p>
          <a:p>
            <a:pPr fontAlgn="base"/>
            <a:r>
              <a:rPr lang="en-US" sz="3200" dirty="0"/>
              <a:t>Deserts- recreation and </a:t>
            </a:r>
            <a:r>
              <a:rPr lang="en-US" sz="3200" dirty="0" smtClean="0"/>
              <a:t>tourism.</a:t>
            </a:r>
            <a:endParaRPr lang="en-US" sz="3200" dirty="0"/>
          </a:p>
          <a:p>
            <a:endParaRPr lang="en-US" dirty="0"/>
          </a:p>
        </p:txBody>
      </p:sp>
    </p:spTree>
    <p:extLst>
      <p:ext uri="{BB962C8B-B14F-4D97-AF65-F5344CB8AC3E}">
        <p14:creationId xmlns:p14="http://schemas.microsoft.com/office/powerpoint/2010/main" val="273716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9187" y="898634"/>
            <a:ext cx="7520152" cy="5349765"/>
          </a:xfrm>
        </p:spPr>
        <p:txBody>
          <a:bodyPr/>
          <a:lstStyle/>
          <a:p>
            <a:r>
              <a:rPr lang="en-US" sz="3200" dirty="0"/>
              <a:t>Invasive species- a species not </a:t>
            </a:r>
            <a:r>
              <a:rPr lang="en-US" sz="3200" u="sng" dirty="0"/>
              <a:t>native</a:t>
            </a:r>
            <a:r>
              <a:rPr lang="en-US" sz="3200" dirty="0"/>
              <a:t> to an ecosystem and causes </a:t>
            </a:r>
            <a:r>
              <a:rPr lang="en-US" sz="3200" u="sng" dirty="0"/>
              <a:t>harm</a:t>
            </a:r>
            <a:r>
              <a:rPr lang="en-US" sz="3200" dirty="0"/>
              <a:t> to that </a:t>
            </a:r>
            <a:r>
              <a:rPr lang="en-US" sz="3200" dirty="0" smtClean="0"/>
              <a:t>ecosystem.</a:t>
            </a:r>
            <a:endParaRPr lang="en-US" sz="3200" dirty="0"/>
          </a:p>
          <a:p>
            <a:pPr fontAlgn="base"/>
            <a:r>
              <a:rPr lang="en-US" sz="3200" u="sng" dirty="0"/>
              <a:t>Quagga mussels </a:t>
            </a:r>
            <a:r>
              <a:rPr lang="en-US" sz="3200" dirty="0"/>
              <a:t>can be found in some of </a:t>
            </a:r>
            <a:r>
              <a:rPr lang="en-US" sz="3200" dirty="0" smtClean="0"/>
              <a:t>Utah's </a:t>
            </a:r>
            <a:r>
              <a:rPr lang="en-US" sz="3200" dirty="0"/>
              <a:t>lakes- eat plankton depleting food </a:t>
            </a:r>
            <a:r>
              <a:rPr lang="en-US" sz="3200" dirty="0" smtClean="0"/>
              <a:t>supply.</a:t>
            </a:r>
            <a:endParaRPr lang="en-US" sz="3200" dirty="0"/>
          </a:p>
          <a:p>
            <a:pPr fontAlgn="base"/>
            <a:r>
              <a:rPr lang="en-US" sz="3200" dirty="0"/>
              <a:t>Boaters are required to clean drain and dry their boats at stops along the </a:t>
            </a:r>
            <a:r>
              <a:rPr lang="en-US" sz="3200" dirty="0" smtClean="0"/>
              <a:t>highway.</a:t>
            </a:r>
            <a:endParaRPr lang="en-US" sz="3200" dirty="0"/>
          </a:p>
          <a:p>
            <a:endParaRPr lang="en-US" dirty="0"/>
          </a:p>
        </p:txBody>
      </p:sp>
      <p:pic>
        <p:nvPicPr>
          <p:cNvPr id="1026" name="Picture 2" descr="https://lh6.googleusercontent.com/OW0r5hBqzgVaROh0qJBFaE70hqXIbVRC6zd9KzWo4Ob73CiUcJfjS8VWWvAaG6Y5uDmF8EXXu071dI1E2eOz3D2usd9fUm2N24esHrv9jBXBO0RLGAVoxiE6YeINTBFAySGmZ2M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0869" y="1853248"/>
            <a:ext cx="4691131" cy="302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07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3779" y="1481960"/>
            <a:ext cx="11193517" cy="4766440"/>
          </a:xfrm>
        </p:spPr>
        <p:txBody>
          <a:bodyPr>
            <a:normAutofit/>
          </a:bodyPr>
          <a:lstStyle/>
          <a:p>
            <a:r>
              <a:rPr lang="en-US" sz="3200" dirty="0"/>
              <a:t>In June 2010 a fracture in an oil pipeline caused about 30,000 gallons of oil to spill into red butte creek in Salt Lake City. The oil spill harmed aquatic wildlife including fish birds and insects. </a:t>
            </a:r>
          </a:p>
          <a:p>
            <a:pPr marL="0" indent="0">
              <a:buNone/>
            </a:pPr>
            <a:r>
              <a:rPr lang="en-US" sz="3200" dirty="0"/>
              <a:t> </a:t>
            </a:r>
          </a:p>
          <a:p>
            <a:r>
              <a:rPr lang="en-US" sz="3200" dirty="0"/>
              <a:t>With the spread of urban areas air quality becomes a concern.</a:t>
            </a:r>
          </a:p>
          <a:p>
            <a:pPr lvl="1" fontAlgn="base"/>
            <a:r>
              <a:rPr lang="en-US" sz="3200" dirty="0"/>
              <a:t>Wintertime inversions</a:t>
            </a:r>
          </a:p>
          <a:p>
            <a:endParaRPr lang="en-US" dirty="0"/>
          </a:p>
        </p:txBody>
      </p:sp>
    </p:spTree>
    <p:extLst>
      <p:ext uri="{BB962C8B-B14F-4D97-AF65-F5344CB8AC3E}">
        <p14:creationId xmlns:p14="http://schemas.microsoft.com/office/powerpoint/2010/main" val="245509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6112" y="1450428"/>
            <a:ext cx="9403742" cy="4797971"/>
          </a:xfrm>
        </p:spPr>
        <p:txBody>
          <a:bodyPr>
            <a:normAutofit/>
          </a:bodyPr>
          <a:lstStyle/>
          <a:p>
            <a:r>
              <a:rPr lang="en-US" sz="3200" dirty="0"/>
              <a:t>Describe an ecosystem services that affects us.</a:t>
            </a:r>
          </a:p>
          <a:p>
            <a:pPr marL="0" indent="0">
              <a:buNone/>
            </a:pPr>
            <a:r>
              <a:rPr lang="en-US" sz="3200" dirty="0"/>
              <a:t> </a:t>
            </a:r>
          </a:p>
          <a:p>
            <a:r>
              <a:rPr lang="en-US" sz="3200" dirty="0"/>
              <a:t>What are some ecosystem services provided by the ocean?</a:t>
            </a:r>
          </a:p>
          <a:p>
            <a:pPr marL="0" indent="0">
              <a:buNone/>
            </a:pPr>
            <a:r>
              <a:rPr lang="en-US" sz="3200" dirty="0"/>
              <a:t> </a:t>
            </a:r>
          </a:p>
          <a:p>
            <a:r>
              <a:rPr lang="en-US" sz="3200" dirty="0"/>
              <a:t>What can you do to help preserve ecosystems in Utah?</a:t>
            </a:r>
          </a:p>
          <a:p>
            <a:endParaRPr lang="en-US" dirty="0"/>
          </a:p>
        </p:txBody>
      </p:sp>
    </p:spTree>
    <p:extLst>
      <p:ext uri="{BB962C8B-B14F-4D97-AF65-F5344CB8AC3E}">
        <p14:creationId xmlns:p14="http://schemas.microsoft.com/office/powerpoint/2010/main" val="253086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TotalTime>
  <Words>263</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vt:lpstr>
      <vt:lpstr>Stability &amp; Change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Stability &amp; Change</dc:title>
  <dc:creator>Briget Miller</dc:creator>
  <cp:lastModifiedBy>Briget Miller</cp:lastModifiedBy>
  <cp:revision>4</cp:revision>
  <dcterms:created xsi:type="dcterms:W3CDTF">2018-04-16T14:10:54Z</dcterms:created>
  <dcterms:modified xsi:type="dcterms:W3CDTF">2018-04-18T14:49:01Z</dcterms:modified>
</cp:coreProperties>
</file>